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3/23/2020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23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3/23/2020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550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3/23/2020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93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3/23/2020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851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3/23/2020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669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3/23/2020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916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3/23/2020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04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3/23/2020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87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3/23/2020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432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722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642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608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428ACC-71EC-4171-9527-10983BA6B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AF26F9E-1ADA-4D79-B546-DC014AEDA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60602" y="2252452"/>
            <a:ext cx="3598606" cy="1987847"/>
          </a:xfrm>
        </p:spPr>
        <p:txBody>
          <a:bodyPr>
            <a:noAutofit/>
          </a:bodyPr>
          <a:lstStyle/>
          <a:p>
            <a:pPr algn="ctr"/>
            <a:r>
              <a:rPr lang="fr-FR" sz="2000" b="1" u="sng" dirty="0">
                <a:solidFill>
                  <a:srgbClr val="FF0000"/>
                </a:solidFill>
              </a:rPr>
              <a:t>Séance de duels évolutive</a:t>
            </a:r>
            <a:br>
              <a:rPr lang="fr-FR" sz="2000" b="1" u="sng" dirty="0">
                <a:solidFill>
                  <a:srgbClr val="FF0000"/>
                </a:solidFill>
              </a:rPr>
            </a:br>
            <a:r>
              <a:rPr lang="fr-FR" sz="2000" b="1" u="sng" dirty="0">
                <a:solidFill>
                  <a:srgbClr val="FF0000"/>
                </a:solidFill>
              </a:rPr>
              <a:t>16 JOUEURS + 2 GDB</a:t>
            </a:r>
            <a:br>
              <a:rPr lang="fr-FR" sz="2000" b="1" u="sng" dirty="0">
                <a:solidFill>
                  <a:srgbClr val="FF0000"/>
                </a:solidFill>
              </a:rPr>
            </a:br>
            <a:br>
              <a:rPr lang="fr-FR" sz="2000" b="1" u="sng" dirty="0"/>
            </a:br>
            <a:r>
              <a:rPr lang="fr-FR" sz="1800" b="1" dirty="0"/>
              <a:t>Au départ les joueurs sont cloisonnés dans leur zone en 1c1 sur 8 zones</a:t>
            </a:r>
            <a:br>
              <a:rPr lang="fr-FR" sz="1800" b="1" dirty="0"/>
            </a:br>
            <a:br>
              <a:rPr lang="fr-FR" sz="1800" b="1" dirty="0"/>
            </a:br>
            <a:r>
              <a:rPr lang="fr-FR" sz="2000" b="1" dirty="0">
                <a:highlight>
                  <a:srgbClr val="FFFF00"/>
                </a:highlight>
              </a:rPr>
              <a:t>A</a:t>
            </a:r>
            <a:r>
              <a:rPr lang="fr-FR" sz="1800" b="1" dirty="0">
                <a:highlight>
                  <a:srgbClr val="FFFF00"/>
                </a:highlight>
              </a:rPr>
              <a:t>) 1c1 </a:t>
            </a:r>
            <a:br>
              <a:rPr lang="fr-FR" sz="1800" b="1" dirty="0"/>
            </a:br>
            <a:r>
              <a:rPr lang="fr-FR" sz="1800" b="1" dirty="0"/>
              <a:t>Possibilité de dribbler, de tirer, de  centrer ou de passer à un partenaire pour attaquer.</a:t>
            </a:r>
            <a:br>
              <a:rPr lang="fr-FR" sz="1800" b="1" dirty="0"/>
            </a:br>
            <a:r>
              <a:rPr lang="fr-FR" sz="1800" b="1" dirty="0"/>
              <a:t>Les attaquants disposent d’une zone de décrochage dans laquelle ils sont inattaquables.</a:t>
            </a:r>
            <a:br>
              <a:rPr lang="fr-FR" sz="1800" b="1" dirty="0"/>
            </a:br>
            <a:r>
              <a:rPr lang="fr-FR" sz="1800" b="1" dirty="0"/>
              <a:t>Quand les défenseurs récupèrent le ballon ils jouent avec leurs attaquants</a:t>
            </a:r>
            <a:endParaRPr lang="fr-FR" sz="2000" b="1" dirty="0"/>
          </a:p>
        </p:txBody>
      </p:sp>
      <p:pic>
        <p:nvPicPr>
          <p:cNvPr id="5" name="Image 4" descr="Une image contenant herbe, football, homme, jouant&#10;&#10;Description générée automatiquement">
            <a:extLst>
              <a:ext uri="{FF2B5EF4-FFF2-40B4-BE49-F238E27FC236}">
                <a16:creationId xmlns:a16="http://schemas.microsoft.com/office/drawing/2014/main" id="{59FC84E1-0C05-41EC-8595-CE6D02D03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77" y="273854"/>
            <a:ext cx="7979927" cy="594504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A22713B-ABB6-4391-97F9-0449A2B9B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294754"/>
            <a:ext cx="32004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D4480B4-953D-41FA-9052-09AB3A026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230D45E-440B-4CAC-8729-8835FD7595AE}"/>
              </a:ext>
            </a:extLst>
          </p:cNvPr>
          <p:cNvSpPr txBox="1"/>
          <p:nvPr/>
        </p:nvSpPr>
        <p:spPr>
          <a:xfrm>
            <a:off x="4581833" y="1512470"/>
            <a:ext cx="3401961" cy="3374129"/>
          </a:xfrm>
          <a:prstGeom prst="rect">
            <a:avLst/>
          </a:prstGeom>
          <a:noFill/>
          <a:ln w="28575">
            <a:solidFill>
              <a:srgbClr val="FFFF00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7E790D2B-6A4A-461E-87B4-864E4CA709C9}"/>
              </a:ext>
            </a:extLst>
          </p:cNvPr>
          <p:cNvCxnSpPr>
            <a:cxnSpLocks/>
          </p:cNvCxnSpPr>
          <p:nvPr/>
        </p:nvCxnSpPr>
        <p:spPr>
          <a:xfrm>
            <a:off x="4581833" y="2341984"/>
            <a:ext cx="3401961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958A12AB-2173-484E-A688-7335F7026057}"/>
              </a:ext>
            </a:extLst>
          </p:cNvPr>
          <p:cNvCxnSpPr>
            <a:cxnSpLocks/>
          </p:cNvCxnSpPr>
          <p:nvPr/>
        </p:nvCxnSpPr>
        <p:spPr>
          <a:xfrm>
            <a:off x="4581833" y="4133888"/>
            <a:ext cx="3401961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0CECEB06-DCDD-4F30-ADD2-55D11F3E6409}"/>
              </a:ext>
            </a:extLst>
          </p:cNvPr>
          <p:cNvCxnSpPr>
            <a:cxnSpLocks/>
          </p:cNvCxnSpPr>
          <p:nvPr/>
        </p:nvCxnSpPr>
        <p:spPr>
          <a:xfrm>
            <a:off x="4581833" y="3238149"/>
            <a:ext cx="3401961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65121DC5-E2F0-43B3-B87B-4DA3E9E751F1}"/>
              </a:ext>
            </a:extLst>
          </p:cNvPr>
          <p:cNvSpPr/>
          <p:nvPr/>
        </p:nvSpPr>
        <p:spPr>
          <a:xfrm>
            <a:off x="4217437" y="2791824"/>
            <a:ext cx="364396" cy="8677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D4FA358-FFEF-4315-9B85-932F66BE46F4}"/>
              </a:ext>
            </a:extLst>
          </p:cNvPr>
          <p:cNvSpPr/>
          <p:nvPr/>
        </p:nvSpPr>
        <p:spPr>
          <a:xfrm>
            <a:off x="7776714" y="2800746"/>
            <a:ext cx="364396" cy="8677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moticône 16">
            <a:extLst>
              <a:ext uri="{FF2B5EF4-FFF2-40B4-BE49-F238E27FC236}">
                <a16:creationId xmlns:a16="http://schemas.microsoft.com/office/drawing/2014/main" id="{FEC70C79-F6D1-4A10-B7BC-55BC7C855EAD}"/>
              </a:ext>
            </a:extLst>
          </p:cNvPr>
          <p:cNvSpPr/>
          <p:nvPr/>
        </p:nvSpPr>
        <p:spPr>
          <a:xfrm>
            <a:off x="4842588" y="1810139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Émoticône 17">
            <a:extLst>
              <a:ext uri="{FF2B5EF4-FFF2-40B4-BE49-F238E27FC236}">
                <a16:creationId xmlns:a16="http://schemas.microsoft.com/office/drawing/2014/main" id="{AA89BB7B-AB44-4560-BE8C-BA4709E2F11E}"/>
              </a:ext>
            </a:extLst>
          </p:cNvPr>
          <p:cNvSpPr/>
          <p:nvPr/>
        </p:nvSpPr>
        <p:spPr>
          <a:xfrm>
            <a:off x="4842588" y="2772395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Émoticône 18">
            <a:extLst>
              <a:ext uri="{FF2B5EF4-FFF2-40B4-BE49-F238E27FC236}">
                <a16:creationId xmlns:a16="http://schemas.microsoft.com/office/drawing/2014/main" id="{5BBBB347-F35B-4F9A-BACC-694E94B5F406}"/>
              </a:ext>
            </a:extLst>
          </p:cNvPr>
          <p:cNvSpPr/>
          <p:nvPr/>
        </p:nvSpPr>
        <p:spPr>
          <a:xfrm>
            <a:off x="4649082" y="3833862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Émoticône 19">
            <a:extLst>
              <a:ext uri="{FF2B5EF4-FFF2-40B4-BE49-F238E27FC236}">
                <a16:creationId xmlns:a16="http://schemas.microsoft.com/office/drawing/2014/main" id="{88124245-C9A9-4957-A739-917EA68A5B01}"/>
              </a:ext>
            </a:extLst>
          </p:cNvPr>
          <p:cNvSpPr/>
          <p:nvPr/>
        </p:nvSpPr>
        <p:spPr>
          <a:xfrm>
            <a:off x="4867382" y="4516790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Émoticône 24">
            <a:extLst>
              <a:ext uri="{FF2B5EF4-FFF2-40B4-BE49-F238E27FC236}">
                <a16:creationId xmlns:a16="http://schemas.microsoft.com/office/drawing/2014/main" id="{166A2D1C-9D90-414A-89AE-F2265AA1E683}"/>
              </a:ext>
            </a:extLst>
          </p:cNvPr>
          <p:cNvSpPr/>
          <p:nvPr/>
        </p:nvSpPr>
        <p:spPr>
          <a:xfrm>
            <a:off x="5404186" y="1841169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Émoticône 25">
            <a:extLst>
              <a:ext uri="{FF2B5EF4-FFF2-40B4-BE49-F238E27FC236}">
                <a16:creationId xmlns:a16="http://schemas.microsoft.com/office/drawing/2014/main" id="{77797F27-A361-46A3-9C45-F0BB9F0F884B}"/>
              </a:ext>
            </a:extLst>
          </p:cNvPr>
          <p:cNvSpPr/>
          <p:nvPr/>
        </p:nvSpPr>
        <p:spPr>
          <a:xfrm>
            <a:off x="5404186" y="2686102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Émoticône 26">
            <a:extLst>
              <a:ext uri="{FF2B5EF4-FFF2-40B4-BE49-F238E27FC236}">
                <a16:creationId xmlns:a16="http://schemas.microsoft.com/office/drawing/2014/main" id="{DA29FA0F-12A2-4BE6-BE80-657D8182EA78}"/>
              </a:ext>
            </a:extLst>
          </p:cNvPr>
          <p:cNvSpPr/>
          <p:nvPr/>
        </p:nvSpPr>
        <p:spPr>
          <a:xfrm>
            <a:off x="5516153" y="3460604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Émoticône 27">
            <a:extLst>
              <a:ext uri="{FF2B5EF4-FFF2-40B4-BE49-F238E27FC236}">
                <a16:creationId xmlns:a16="http://schemas.microsoft.com/office/drawing/2014/main" id="{B185596A-61B8-4D56-8137-14E6EC1DD57F}"/>
              </a:ext>
            </a:extLst>
          </p:cNvPr>
          <p:cNvSpPr/>
          <p:nvPr/>
        </p:nvSpPr>
        <p:spPr>
          <a:xfrm>
            <a:off x="5454996" y="4419048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Émoticône 28">
            <a:extLst>
              <a:ext uri="{FF2B5EF4-FFF2-40B4-BE49-F238E27FC236}">
                <a16:creationId xmlns:a16="http://schemas.microsoft.com/office/drawing/2014/main" id="{013C44A1-A4C9-4825-AC03-2569CD3C817F}"/>
              </a:ext>
            </a:extLst>
          </p:cNvPr>
          <p:cNvSpPr/>
          <p:nvPr/>
        </p:nvSpPr>
        <p:spPr>
          <a:xfrm>
            <a:off x="7044626" y="4388948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Émoticône 29">
            <a:extLst>
              <a:ext uri="{FF2B5EF4-FFF2-40B4-BE49-F238E27FC236}">
                <a16:creationId xmlns:a16="http://schemas.microsoft.com/office/drawing/2014/main" id="{D24BF51D-50BA-4CAF-BE1B-6FBAF4A5E2E4}"/>
              </a:ext>
            </a:extLst>
          </p:cNvPr>
          <p:cNvSpPr/>
          <p:nvPr/>
        </p:nvSpPr>
        <p:spPr>
          <a:xfrm>
            <a:off x="6792722" y="3449193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Émoticône 30">
            <a:extLst>
              <a:ext uri="{FF2B5EF4-FFF2-40B4-BE49-F238E27FC236}">
                <a16:creationId xmlns:a16="http://schemas.microsoft.com/office/drawing/2014/main" id="{23C7FCAA-B112-4300-8491-A412DE1AD4C5}"/>
              </a:ext>
            </a:extLst>
          </p:cNvPr>
          <p:cNvSpPr/>
          <p:nvPr/>
        </p:nvSpPr>
        <p:spPr>
          <a:xfrm>
            <a:off x="7125685" y="2611540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Émoticône 31">
            <a:extLst>
              <a:ext uri="{FF2B5EF4-FFF2-40B4-BE49-F238E27FC236}">
                <a16:creationId xmlns:a16="http://schemas.microsoft.com/office/drawing/2014/main" id="{C19CEA81-C973-4A5A-B3FB-B805FB48AEE5}"/>
              </a:ext>
            </a:extLst>
          </p:cNvPr>
          <p:cNvSpPr/>
          <p:nvPr/>
        </p:nvSpPr>
        <p:spPr>
          <a:xfrm>
            <a:off x="7082519" y="1746111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Émoticône 32">
            <a:extLst>
              <a:ext uri="{FF2B5EF4-FFF2-40B4-BE49-F238E27FC236}">
                <a16:creationId xmlns:a16="http://schemas.microsoft.com/office/drawing/2014/main" id="{AAAD4566-5B5F-4E6B-A927-145A310CA354}"/>
              </a:ext>
            </a:extLst>
          </p:cNvPr>
          <p:cNvSpPr/>
          <p:nvPr/>
        </p:nvSpPr>
        <p:spPr>
          <a:xfrm>
            <a:off x="7931837" y="3081900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Émoticône 33">
            <a:extLst>
              <a:ext uri="{FF2B5EF4-FFF2-40B4-BE49-F238E27FC236}">
                <a16:creationId xmlns:a16="http://schemas.microsoft.com/office/drawing/2014/main" id="{58C3F230-0F7F-4244-A35A-4F86795FBADE}"/>
              </a:ext>
            </a:extLst>
          </p:cNvPr>
          <p:cNvSpPr/>
          <p:nvPr/>
        </p:nvSpPr>
        <p:spPr>
          <a:xfrm>
            <a:off x="4217437" y="3104392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7BCEB5A-5C72-491C-A87C-9F51AC6E5DF3}"/>
              </a:ext>
            </a:extLst>
          </p:cNvPr>
          <p:cNvSpPr/>
          <p:nvPr/>
        </p:nvSpPr>
        <p:spPr>
          <a:xfrm>
            <a:off x="6096000" y="1512470"/>
            <a:ext cx="345763" cy="3374128"/>
          </a:xfrm>
          <a:prstGeom prst="rect">
            <a:avLst/>
          </a:prstGeom>
          <a:solidFill>
            <a:schemeClr val="bg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Émoticône 20">
            <a:extLst>
              <a:ext uri="{FF2B5EF4-FFF2-40B4-BE49-F238E27FC236}">
                <a16:creationId xmlns:a16="http://schemas.microsoft.com/office/drawing/2014/main" id="{1F0D729C-6720-41A5-891D-9640B6471207}"/>
              </a:ext>
            </a:extLst>
          </p:cNvPr>
          <p:cNvSpPr/>
          <p:nvPr/>
        </p:nvSpPr>
        <p:spPr>
          <a:xfrm>
            <a:off x="6500887" y="1837786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Émoticône 21">
            <a:extLst>
              <a:ext uri="{FF2B5EF4-FFF2-40B4-BE49-F238E27FC236}">
                <a16:creationId xmlns:a16="http://schemas.microsoft.com/office/drawing/2014/main" id="{0A5948BC-B634-4B16-9B39-5ED527FF0E07}"/>
              </a:ext>
            </a:extLst>
          </p:cNvPr>
          <p:cNvSpPr/>
          <p:nvPr/>
        </p:nvSpPr>
        <p:spPr>
          <a:xfrm>
            <a:off x="6783724" y="2821039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Émoticône 22">
            <a:extLst>
              <a:ext uri="{FF2B5EF4-FFF2-40B4-BE49-F238E27FC236}">
                <a16:creationId xmlns:a16="http://schemas.microsoft.com/office/drawing/2014/main" id="{4E83B54B-5EE6-4C8E-81BD-8B94604BF576}"/>
              </a:ext>
            </a:extLst>
          </p:cNvPr>
          <p:cNvSpPr/>
          <p:nvPr/>
        </p:nvSpPr>
        <p:spPr>
          <a:xfrm>
            <a:off x="6173978" y="3541938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Émoticône 23">
            <a:extLst>
              <a:ext uri="{FF2B5EF4-FFF2-40B4-BE49-F238E27FC236}">
                <a16:creationId xmlns:a16="http://schemas.microsoft.com/office/drawing/2014/main" id="{90E40C26-77BB-432D-8BF3-A91F5EBDF7FB}"/>
              </a:ext>
            </a:extLst>
          </p:cNvPr>
          <p:cNvSpPr/>
          <p:nvPr/>
        </p:nvSpPr>
        <p:spPr>
          <a:xfrm>
            <a:off x="6573969" y="4406935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5C6C3E5F-7882-4DBE-9423-7753828B4F11}"/>
              </a:ext>
            </a:extLst>
          </p:cNvPr>
          <p:cNvCxnSpPr>
            <a:cxnSpLocks/>
          </p:cNvCxnSpPr>
          <p:nvPr/>
        </p:nvCxnSpPr>
        <p:spPr>
          <a:xfrm>
            <a:off x="4455748" y="3298956"/>
            <a:ext cx="481998" cy="57739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5AE305EE-2B8E-4C65-A3F4-944759AEDD4B}"/>
              </a:ext>
            </a:extLst>
          </p:cNvPr>
          <p:cNvCxnSpPr>
            <a:cxnSpLocks/>
          </p:cNvCxnSpPr>
          <p:nvPr/>
        </p:nvCxnSpPr>
        <p:spPr>
          <a:xfrm flipV="1">
            <a:off x="4940432" y="3775803"/>
            <a:ext cx="1253061" cy="14646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9E92B6A5-4433-4915-870F-2D221D6FA37A}"/>
              </a:ext>
            </a:extLst>
          </p:cNvPr>
          <p:cNvCxnSpPr>
            <a:cxnSpLocks/>
          </p:cNvCxnSpPr>
          <p:nvPr/>
        </p:nvCxnSpPr>
        <p:spPr>
          <a:xfrm flipH="1">
            <a:off x="6474987" y="3359606"/>
            <a:ext cx="451100" cy="272155"/>
          </a:xfrm>
          <a:prstGeom prst="straightConnector1">
            <a:avLst/>
          </a:prstGeom>
          <a:ln w="28575"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orme libre : forme 42">
            <a:extLst>
              <a:ext uri="{FF2B5EF4-FFF2-40B4-BE49-F238E27FC236}">
                <a16:creationId xmlns:a16="http://schemas.microsoft.com/office/drawing/2014/main" id="{2A80EF68-4B83-4E0C-A7BB-D7F5B3131C43}"/>
              </a:ext>
            </a:extLst>
          </p:cNvPr>
          <p:cNvSpPr/>
          <p:nvPr/>
        </p:nvSpPr>
        <p:spPr>
          <a:xfrm>
            <a:off x="6372808" y="3741576"/>
            <a:ext cx="643848" cy="279918"/>
          </a:xfrm>
          <a:custGeom>
            <a:avLst/>
            <a:gdLst>
              <a:gd name="connsiteX0" fmla="*/ 0 w 643848"/>
              <a:gd name="connsiteY0" fmla="*/ 0 h 279918"/>
              <a:gd name="connsiteX1" fmla="*/ 9331 w 643848"/>
              <a:gd name="connsiteY1" fmla="*/ 46653 h 279918"/>
              <a:gd name="connsiteX2" fmla="*/ 65314 w 643848"/>
              <a:gd name="connsiteY2" fmla="*/ 111967 h 279918"/>
              <a:gd name="connsiteX3" fmla="*/ 93306 w 643848"/>
              <a:gd name="connsiteY3" fmla="*/ 130628 h 279918"/>
              <a:gd name="connsiteX4" fmla="*/ 149290 w 643848"/>
              <a:gd name="connsiteY4" fmla="*/ 195942 h 279918"/>
              <a:gd name="connsiteX5" fmla="*/ 177282 w 643848"/>
              <a:gd name="connsiteY5" fmla="*/ 186612 h 279918"/>
              <a:gd name="connsiteX6" fmla="*/ 214604 w 643848"/>
              <a:gd name="connsiteY6" fmla="*/ 130628 h 279918"/>
              <a:gd name="connsiteX7" fmla="*/ 242596 w 643848"/>
              <a:gd name="connsiteY7" fmla="*/ 74644 h 279918"/>
              <a:gd name="connsiteX8" fmla="*/ 270588 w 643848"/>
              <a:gd name="connsiteY8" fmla="*/ 65314 h 279918"/>
              <a:gd name="connsiteX9" fmla="*/ 335902 w 643848"/>
              <a:gd name="connsiteY9" fmla="*/ 74644 h 279918"/>
              <a:gd name="connsiteX10" fmla="*/ 363894 w 643848"/>
              <a:gd name="connsiteY10" fmla="*/ 83975 h 279918"/>
              <a:gd name="connsiteX11" fmla="*/ 410547 w 643848"/>
              <a:gd name="connsiteY11" fmla="*/ 93306 h 279918"/>
              <a:gd name="connsiteX12" fmla="*/ 429208 w 643848"/>
              <a:gd name="connsiteY12" fmla="*/ 121297 h 279918"/>
              <a:gd name="connsiteX13" fmla="*/ 447870 w 643848"/>
              <a:gd name="connsiteY13" fmla="*/ 177281 h 279918"/>
              <a:gd name="connsiteX14" fmla="*/ 475861 w 643848"/>
              <a:gd name="connsiteY14" fmla="*/ 233265 h 279918"/>
              <a:gd name="connsiteX15" fmla="*/ 541176 w 643848"/>
              <a:gd name="connsiteY15" fmla="*/ 261257 h 279918"/>
              <a:gd name="connsiteX16" fmla="*/ 597159 w 643848"/>
              <a:gd name="connsiteY16" fmla="*/ 279918 h 279918"/>
              <a:gd name="connsiteX17" fmla="*/ 625151 w 643848"/>
              <a:gd name="connsiteY17" fmla="*/ 233265 h 279918"/>
              <a:gd name="connsiteX18" fmla="*/ 643812 w 643848"/>
              <a:gd name="connsiteY18" fmla="*/ 195942 h 279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43848" h="279918">
                <a:moveTo>
                  <a:pt x="0" y="0"/>
                </a:moveTo>
                <a:cubicBezTo>
                  <a:pt x="3110" y="15551"/>
                  <a:pt x="2890" y="32161"/>
                  <a:pt x="9331" y="46653"/>
                </a:cubicBezTo>
                <a:cubicBezTo>
                  <a:pt x="16598" y="63003"/>
                  <a:pt x="50631" y="99731"/>
                  <a:pt x="65314" y="111967"/>
                </a:cubicBezTo>
                <a:cubicBezTo>
                  <a:pt x="73929" y="119146"/>
                  <a:pt x="84792" y="123330"/>
                  <a:pt x="93306" y="130628"/>
                </a:cubicBezTo>
                <a:cubicBezTo>
                  <a:pt x="128502" y="160795"/>
                  <a:pt x="127279" y="162926"/>
                  <a:pt x="149290" y="195942"/>
                </a:cubicBezTo>
                <a:cubicBezTo>
                  <a:pt x="158621" y="192832"/>
                  <a:pt x="170327" y="193567"/>
                  <a:pt x="177282" y="186612"/>
                </a:cubicBezTo>
                <a:cubicBezTo>
                  <a:pt x="193141" y="170753"/>
                  <a:pt x="207511" y="151905"/>
                  <a:pt x="214604" y="130628"/>
                </a:cubicBezTo>
                <a:cubicBezTo>
                  <a:pt x="220751" y="112189"/>
                  <a:pt x="226154" y="87798"/>
                  <a:pt x="242596" y="74644"/>
                </a:cubicBezTo>
                <a:cubicBezTo>
                  <a:pt x="250276" y="68500"/>
                  <a:pt x="261257" y="68424"/>
                  <a:pt x="270588" y="65314"/>
                </a:cubicBezTo>
                <a:cubicBezTo>
                  <a:pt x="292359" y="68424"/>
                  <a:pt x="314337" y="70331"/>
                  <a:pt x="335902" y="74644"/>
                </a:cubicBezTo>
                <a:cubicBezTo>
                  <a:pt x="345546" y="76573"/>
                  <a:pt x="354352" y="81589"/>
                  <a:pt x="363894" y="83975"/>
                </a:cubicBezTo>
                <a:cubicBezTo>
                  <a:pt x="379279" y="87822"/>
                  <a:pt x="394996" y="90196"/>
                  <a:pt x="410547" y="93306"/>
                </a:cubicBezTo>
                <a:cubicBezTo>
                  <a:pt x="416767" y="102636"/>
                  <a:pt x="424654" y="111050"/>
                  <a:pt x="429208" y="121297"/>
                </a:cubicBezTo>
                <a:cubicBezTo>
                  <a:pt x="437197" y="139272"/>
                  <a:pt x="441650" y="158620"/>
                  <a:pt x="447870" y="177281"/>
                </a:cubicBezTo>
                <a:cubicBezTo>
                  <a:pt x="455459" y="200048"/>
                  <a:pt x="457772" y="215176"/>
                  <a:pt x="475861" y="233265"/>
                </a:cubicBezTo>
                <a:cubicBezTo>
                  <a:pt x="499122" y="256526"/>
                  <a:pt x="510586" y="252080"/>
                  <a:pt x="541176" y="261257"/>
                </a:cubicBezTo>
                <a:cubicBezTo>
                  <a:pt x="560017" y="266909"/>
                  <a:pt x="597159" y="279918"/>
                  <a:pt x="597159" y="279918"/>
                </a:cubicBezTo>
                <a:cubicBezTo>
                  <a:pt x="633609" y="243470"/>
                  <a:pt x="600927" y="281714"/>
                  <a:pt x="625151" y="233265"/>
                </a:cubicBezTo>
                <a:cubicBezTo>
                  <a:pt x="645537" y="192491"/>
                  <a:pt x="643812" y="219314"/>
                  <a:pt x="643812" y="195942"/>
                </a:cubicBezTo>
              </a:path>
            </a:pathLst>
          </a:cu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8B5D43A6-2378-49A4-9FEF-34707B46A185}"/>
              </a:ext>
            </a:extLst>
          </p:cNvPr>
          <p:cNvCxnSpPr>
            <a:cxnSpLocks/>
          </p:cNvCxnSpPr>
          <p:nvPr/>
        </p:nvCxnSpPr>
        <p:spPr>
          <a:xfrm flipV="1">
            <a:off x="7052172" y="3014987"/>
            <a:ext cx="216388" cy="937000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86374CE7-4963-477B-A270-A598363CCC11}"/>
              </a:ext>
            </a:extLst>
          </p:cNvPr>
          <p:cNvCxnSpPr>
            <a:cxnSpLocks/>
          </p:cNvCxnSpPr>
          <p:nvPr/>
        </p:nvCxnSpPr>
        <p:spPr>
          <a:xfrm flipV="1">
            <a:off x="7053220" y="3381178"/>
            <a:ext cx="953449" cy="561151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Image 53" descr="Une image contenant dessin&#10;&#10;Description générée automatiquement">
            <a:extLst>
              <a:ext uri="{FF2B5EF4-FFF2-40B4-BE49-F238E27FC236}">
                <a16:creationId xmlns:a16="http://schemas.microsoft.com/office/drawing/2014/main" id="{C2862C10-5ECD-41AD-9A25-657811AC8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77" y="4972448"/>
            <a:ext cx="1042999" cy="1296546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DCEE7946-8819-413A-8835-2E3C5AD8C310}"/>
              </a:ext>
            </a:extLst>
          </p:cNvPr>
          <p:cNvSpPr txBox="1"/>
          <p:nvPr/>
        </p:nvSpPr>
        <p:spPr>
          <a:xfrm>
            <a:off x="8659742" y="4343883"/>
            <a:ext cx="2995126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Astuces : varier les sources de balle afin que tous les joueurs jouent des duels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0A5BB866-CC62-4FFB-BC1A-3EF8A1C3474B}"/>
              </a:ext>
            </a:extLst>
          </p:cNvPr>
          <p:cNvSpPr txBox="1"/>
          <p:nvPr/>
        </p:nvSpPr>
        <p:spPr>
          <a:xfrm>
            <a:off x="8659742" y="5298270"/>
            <a:ext cx="2995126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Intérêt : passage du 1c1c au 8c8 sans déplacer la surface de jeu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208A192-1573-402D-A3FE-D5D240CE8B2F}"/>
              </a:ext>
            </a:extLst>
          </p:cNvPr>
          <p:cNvSpPr txBox="1"/>
          <p:nvPr/>
        </p:nvSpPr>
        <p:spPr>
          <a:xfrm>
            <a:off x="4761049" y="783793"/>
            <a:ext cx="2686727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40m x 40m = 1 zone de 3m</a:t>
            </a:r>
          </a:p>
        </p:txBody>
      </p:sp>
    </p:spTree>
    <p:extLst>
      <p:ext uri="{BB962C8B-B14F-4D97-AF65-F5344CB8AC3E}">
        <p14:creationId xmlns:p14="http://schemas.microsoft.com/office/powerpoint/2010/main" val="395106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428ACC-71EC-4171-9527-10983BA6B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AF26F9E-1ADA-4D79-B546-DC014AEDA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04431" y="1469247"/>
            <a:ext cx="3584802" cy="2664641"/>
          </a:xfrm>
        </p:spPr>
        <p:txBody>
          <a:bodyPr>
            <a:noAutofit/>
          </a:bodyPr>
          <a:lstStyle/>
          <a:p>
            <a:pPr algn="ctr"/>
            <a:r>
              <a:rPr lang="fr-FR" sz="2000" b="1" u="sng" dirty="0">
                <a:solidFill>
                  <a:srgbClr val="FF0000"/>
                </a:solidFill>
              </a:rPr>
              <a:t>Séance de duels </a:t>
            </a:r>
            <a:r>
              <a:rPr lang="fr-FR" sz="2400" b="1" u="sng" dirty="0">
                <a:solidFill>
                  <a:srgbClr val="FF0000"/>
                </a:solidFill>
              </a:rPr>
              <a:t>évolutive</a:t>
            </a:r>
            <a:br>
              <a:rPr lang="fr-FR" sz="2000" b="1" u="sng" dirty="0">
                <a:solidFill>
                  <a:srgbClr val="FF0000"/>
                </a:solidFill>
              </a:rPr>
            </a:br>
            <a:r>
              <a:rPr lang="fr-FR" sz="2000" b="1" u="sng" dirty="0">
                <a:solidFill>
                  <a:srgbClr val="FF0000"/>
                </a:solidFill>
              </a:rPr>
              <a:t>16 JOUEURS + 2 GDB</a:t>
            </a:r>
            <a:br>
              <a:rPr lang="fr-FR" sz="2000" b="1" u="sng" dirty="0">
                <a:solidFill>
                  <a:srgbClr val="FF0000"/>
                </a:solidFill>
              </a:rPr>
            </a:br>
            <a:br>
              <a:rPr lang="fr-FR" sz="1600" dirty="0"/>
            </a:br>
            <a:r>
              <a:rPr lang="fr-FR" sz="2000" b="1" dirty="0">
                <a:highlight>
                  <a:srgbClr val="FFFF00"/>
                </a:highlight>
              </a:rPr>
              <a:t>B)</a:t>
            </a:r>
            <a:r>
              <a:rPr lang="fr-FR" sz="1800" b="1" dirty="0">
                <a:highlight>
                  <a:srgbClr val="FFFF00"/>
                </a:highlight>
              </a:rPr>
              <a:t> 2c2  sur 4 zones </a:t>
            </a:r>
            <a:br>
              <a:rPr lang="fr-FR" sz="1800" b="1" dirty="0"/>
            </a:br>
            <a:r>
              <a:rPr lang="fr-FR" sz="1800" b="1" dirty="0"/>
              <a:t>Les attaquants disposent d’une zone de décrochage dans laquelle ils sont inattaquables.</a:t>
            </a:r>
            <a:br>
              <a:rPr lang="fr-FR" sz="1800" b="1" dirty="0"/>
            </a:br>
            <a:r>
              <a:rPr lang="fr-FR" sz="1800" b="1" dirty="0"/>
              <a:t>Quand les défenseurs récupèrent le ballon ils jouent avec leurs attaquants</a:t>
            </a:r>
            <a:br>
              <a:rPr lang="fr-FR" sz="1800" b="1" dirty="0"/>
            </a:br>
            <a:br>
              <a:rPr lang="fr-FR" sz="1800" b="1" dirty="0"/>
            </a:br>
            <a:r>
              <a:rPr lang="fr-FR" sz="1800" b="1" i="1" dirty="0">
                <a:solidFill>
                  <a:srgbClr val="FF0000"/>
                </a:solidFill>
              </a:rPr>
              <a:t>variante</a:t>
            </a:r>
            <a:r>
              <a:rPr lang="fr-FR" sz="1800" b="1" dirty="0"/>
              <a:t> : les attaquants peuvent permuter et changer de zone à la condition que les 4 zones soient occupés</a:t>
            </a:r>
            <a:endParaRPr lang="fr-FR" sz="2000" b="1" dirty="0"/>
          </a:p>
        </p:txBody>
      </p:sp>
      <p:pic>
        <p:nvPicPr>
          <p:cNvPr id="5" name="Image 4" descr="Une image contenant herbe, football, homme, jouant&#10;&#10;Description générée automatiquement">
            <a:extLst>
              <a:ext uri="{FF2B5EF4-FFF2-40B4-BE49-F238E27FC236}">
                <a16:creationId xmlns:a16="http://schemas.microsoft.com/office/drawing/2014/main" id="{59FC84E1-0C05-41EC-8595-CE6D02D03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77" y="273854"/>
            <a:ext cx="7979927" cy="594504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A22713B-ABB6-4391-97F9-0449A2B9B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294754"/>
            <a:ext cx="32004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D4480B4-953D-41FA-9052-09AB3A026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230D45E-440B-4CAC-8729-8835FD7595AE}"/>
              </a:ext>
            </a:extLst>
          </p:cNvPr>
          <p:cNvSpPr txBox="1"/>
          <p:nvPr/>
        </p:nvSpPr>
        <p:spPr>
          <a:xfrm>
            <a:off x="4579366" y="1556573"/>
            <a:ext cx="3401961" cy="3374129"/>
          </a:xfrm>
          <a:prstGeom prst="rect">
            <a:avLst/>
          </a:prstGeom>
          <a:noFill/>
          <a:ln w="28575">
            <a:solidFill>
              <a:srgbClr val="FFFF00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0CECEB06-DCDD-4F30-ADD2-55D11F3E6409}"/>
              </a:ext>
            </a:extLst>
          </p:cNvPr>
          <p:cNvCxnSpPr>
            <a:cxnSpLocks/>
          </p:cNvCxnSpPr>
          <p:nvPr/>
        </p:nvCxnSpPr>
        <p:spPr>
          <a:xfrm>
            <a:off x="4581833" y="3238149"/>
            <a:ext cx="3401961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65121DC5-E2F0-43B3-B87B-4DA3E9E751F1}"/>
              </a:ext>
            </a:extLst>
          </p:cNvPr>
          <p:cNvSpPr/>
          <p:nvPr/>
        </p:nvSpPr>
        <p:spPr>
          <a:xfrm>
            <a:off x="4217437" y="2791824"/>
            <a:ext cx="364396" cy="8677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D4FA358-FFEF-4315-9B85-932F66BE46F4}"/>
              </a:ext>
            </a:extLst>
          </p:cNvPr>
          <p:cNvSpPr/>
          <p:nvPr/>
        </p:nvSpPr>
        <p:spPr>
          <a:xfrm>
            <a:off x="7776714" y="2800746"/>
            <a:ext cx="364396" cy="8677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moticône 16">
            <a:extLst>
              <a:ext uri="{FF2B5EF4-FFF2-40B4-BE49-F238E27FC236}">
                <a16:creationId xmlns:a16="http://schemas.microsoft.com/office/drawing/2014/main" id="{FEC70C79-F6D1-4A10-B7BC-55BC7C855EAD}"/>
              </a:ext>
            </a:extLst>
          </p:cNvPr>
          <p:cNvSpPr/>
          <p:nvPr/>
        </p:nvSpPr>
        <p:spPr>
          <a:xfrm>
            <a:off x="4842588" y="1810139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Émoticône 17">
            <a:extLst>
              <a:ext uri="{FF2B5EF4-FFF2-40B4-BE49-F238E27FC236}">
                <a16:creationId xmlns:a16="http://schemas.microsoft.com/office/drawing/2014/main" id="{AA89BB7B-AB44-4560-BE8C-BA4709E2F11E}"/>
              </a:ext>
            </a:extLst>
          </p:cNvPr>
          <p:cNvSpPr/>
          <p:nvPr/>
        </p:nvSpPr>
        <p:spPr>
          <a:xfrm>
            <a:off x="4842588" y="2772395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Émoticône 18">
            <a:extLst>
              <a:ext uri="{FF2B5EF4-FFF2-40B4-BE49-F238E27FC236}">
                <a16:creationId xmlns:a16="http://schemas.microsoft.com/office/drawing/2014/main" id="{5BBBB347-F35B-4F9A-BACC-694E94B5F406}"/>
              </a:ext>
            </a:extLst>
          </p:cNvPr>
          <p:cNvSpPr/>
          <p:nvPr/>
        </p:nvSpPr>
        <p:spPr>
          <a:xfrm>
            <a:off x="4763276" y="3853632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Émoticône 19">
            <a:extLst>
              <a:ext uri="{FF2B5EF4-FFF2-40B4-BE49-F238E27FC236}">
                <a16:creationId xmlns:a16="http://schemas.microsoft.com/office/drawing/2014/main" id="{88124245-C9A9-4957-A739-917EA68A5B01}"/>
              </a:ext>
            </a:extLst>
          </p:cNvPr>
          <p:cNvSpPr/>
          <p:nvPr/>
        </p:nvSpPr>
        <p:spPr>
          <a:xfrm>
            <a:off x="5138461" y="4629249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Émoticône 24">
            <a:extLst>
              <a:ext uri="{FF2B5EF4-FFF2-40B4-BE49-F238E27FC236}">
                <a16:creationId xmlns:a16="http://schemas.microsoft.com/office/drawing/2014/main" id="{166A2D1C-9D90-414A-89AE-F2265AA1E683}"/>
              </a:ext>
            </a:extLst>
          </p:cNvPr>
          <p:cNvSpPr/>
          <p:nvPr/>
        </p:nvSpPr>
        <p:spPr>
          <a:xfrm>
            <a:off x="5404186" y="1841169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Émoticône 25">
            <a:extLst>
              <a:ext uri="{FF2B5EF4-FFF2-40B4-BE49-F238E27FC236}">
                <a16:creationId xmlns:a16="http://schemas.microsoft.com/office/drawing/2014/main" id="{77797F27-A361-46A3-9C45-F0BB9F0F884B}"/>
              </a:ext>
            </a:extLst>
          </p:cNvPr>
          <p:cNvSpPr/>
          <p:nvPr/>
        </p:nvSpPr>
        <p:spPr>
          <a:xfrm>
            <a:off x="5404186" y="2686102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Émoticône 26">
            <a:extLst>
              <a:ext uri="{FF2B5EF4-FFF2-40B4-BE49-F238E27FC236}">
                <a16:creationId xmlns:a16="http://schemas.microsoft.com/office/drawing/2014/main" id="{DA29FA0F-12A2-4BE6-BE80-657D8182EA78}"/>
              </a:ext>
            </a:extLst>
          </p:cNvPr>
          <p:cNvSpPr/>
          <p:nvPr/>
        </p:nvSpPr>
        <p:spPr>
          <a:xfrm>
            <a:off x="5245828" y="3537072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Émoticône 27">
            <a:extLst>
              <a:ext uri="{FF2B5EF4-FFF2-40B4-BE49-F238E27FC236}">
                <a16:creationId xmlns:a16="http://schemas.microsoft.com/office/drawing/2014/main" id="{B185596A-61B8-4D56-8137-14E6EC1DD57F}"/>
              </a:ext>
            </a:extLst>
          </p:cNvPr>
          <p:cNvSpPr/>
          <p:nvPr/>
        </p:nvSpPr>
        <p:spPr>
          <a:xfrm>
            <a:off x="5462712" y="4225998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Émoticône 28">
            <a:extLst>
              <a:ext uri="{FF2B5EF4-FFF2-40B4-BE49-F238E27FC236}">
                <a16:creationId xmlns:a16="http://schemas.microsoft.com/office/drawing/2014/main" id="{013C44A1-A4C9-4825-AC03-2569CD3C817F}"/>
              </a:ext>
            </a:extLst>
          </p:cNvPr>
          <p:cNvSpPr/>
          <p:nvPr/>
        </p:nvSpPr>
        <p:spPr>
          <a:xfrm>
            <a:off x="7044626" y="4388948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Émoticône 29">
            <a:extLst>
              <a:ext uri="{FF2B5EF4-FFF2-40B4-BE49-F238E27FC236}">
                <a16:creationId xmlns:a16="http://schemas.microsoft.com/office/drawing/2014/main" id="{D24BF51D-50BA-4CAF-BE1B-6FBAF4A5E2E4}"/>
              </a:ext>
            </a:extLst>
          </p:cNvPr>
          <p:cNvSpPr/>
          <p:nvPr/>
        </p:nvSpPr>
        <p:spPr>
          <a:xfrm>
            <a:off x="6792722" y="3449193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Émoticône 30">
            <a:extLst>
              <a:ext uri="{FF2B5EF4-FFF2-40B4-BE49-F238E27FC236}">
                <a16:creationId xmlns:a16="http://schemas.microsoft.com/office/drawing/2014/main" id="{23C7FCAA-B112-4300-8491-A412DE1AD4C5}"/>
              </a:ext>
            </a:extLst>
          </p:cNvPr>
          <p:cNvSpPr/>
          <p:nvPr/>
        </p:nvSpPr>
        <p:spPr>
          <a:xfrm>
            <a:off x="7125685" y="2611540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Émoticône 31">
            <a:extLst>
              <a:ext uri="{FF2B5EF4-FFF2-40B4-BE49-F238E27FC236}">
                <a16:creationId xmlns:a16="http://schemas.microsoft.com/office/drawing/2014/main" id="{C19CEA81-C973-4A5A-B3FB-B805FB48AEE5}"/>
              </a:ext>
            </a:extLst>
          </p:cNvPr>
          <p:cNvSpPr/>
          <p:nvPr/>
        </p:nvSpPr>
        <p:spPr>
          <a:xfrm>
            <a:off x="7082519" y="1746111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Émoticône 32">
            <a:extLst>
              <a:ext uri="{FF2B5EF4-FFF2-40B4-BE49-F238E27FC236}">
                <a16:creationId xmlns:a16="http://schemas.microsoft.com/office/drawing/2014/main" id="{AAAD4566-5B5F-4E6B-A927-145A310CA354}"/>
              </a:ext>
            </a:extLst>
          </p:cNvPr>
          <p:cNvSpPr/>
          <p:nvPr/>
        </p:nvSpPr>
        <p:spPr>
          <a:xfrm>
            <a:off x="7931837" y="3081900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Émoticône 33">
            <a:extLst>
              <a:ext uri="{FF2B5EF4-FFF2-40B4-BE49-F238E27FC236}">
                <a16:creationId xmlns:a16="http://schemas.microsoft.com/office/drawing/2014/main" id="{58C3F230-0F7F-4244-A35A-4F86795FBADE}"/>
              </a:ext>
            </a:extLst>
          </p:cNvPr>
          <p:cNvSpPr/>
          <p:nvPr/>
        </p:nvSpPr>
        <p:spPr>
          <a:xfrm>
            <a:off x="4217437" y="3104392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7BCEB5A-5C72-491C-A87C-9F51AC6E5DF3}"/>
              </a:ext>
            </a:extLst>
          </p:cNvPr>
          <p:cNvSpPr/>
          <p:nvPr/>
        </p:nvSpPr>
        <p:spPr>
          <a:xfrm>
            <a:off x="6096936" y="1556574"/>
            <a:ext cx="345763" cy="3374128"/>
          </a:xfrm>
          <a:prstGeom prst="rect">
            <a:avLst/>
          </a:prstGeom>
          <a:solidFill>
            <a:schemeClr val="bg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Émoticône 20">
            <a:extLst>
              <a:ext uri="{FF2B5EF4-FFF2-40B4-BE49-F238E27FC236}">
                <a16:creationId xmlns:a16="http://schemas.microsoft.com/office/drawing/2014/main" id="{1F0D729C-6720-41A5-891D-9640B6471207}"/>
              </a:ext>
            </a:extLst>
          </p:cNvPr>
          <p:cNvSpPr/>
          <p:nvPr/>
        </p:nvSpPr>
        <p:spPr>
          <a:xfrm>
            <a:off x="6500887" y="1837786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Émoticône 21">
            <a:extLst>
              <a:ext uri="{FF2B5EF4-FFF2-40B4-BE49-F238E27FC236}">
                <a16:creationId xmlns:a16="http://schemas.microsoft.com/office/drawing/2014/main" id="{0A5948BC-B634-4B16-9B39-5ED527FF0E07}"/>
              </a:ext>
            </a:extLst>
          </p:cNvPr>
          <p:cNvSpPr/>
          <p:nvPr/>
        </p:nvSpPr>
        <p:spPr>
          <a:xfrm>
            <a:off x="6783724" y="2821039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Émoticône 22">
            <a:extLst>
              <a:ext uri="{FF2B5EF4-FFF2-40B4-BE49-F238E27FC236}">
                <a16:creationId xmlns:a16="http://schemas.microsoft.com/office/drawing/2014/main" id="{4E83B54B-5EE6-4C8E-81BD-8B94604BF576}"/>
              </a:ext>
            </a:extLst>
          </p:cNvPr>
          <p:cNvSpPr/>
          <p:nvPr/>
        </p:nvSpPr>
        <p:spPr>
          <a:xfrm>
            <a:off x="6484919" y="3288898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Émoticône 23">
            <a:extLst>
              <a:ext uri="{FF2B5EF4-FFF2-40B4-BE49-F238E27FC236}">
                <a16:creationId xmlns:a16="http://schemas.microsoft.com/office/drawing/2014/main" id="{90E40C26-77BB-432D-8BF3-A91F5EBDF7FB}"/>
              </a:ext>
            </a:extLst>
          </p:cNvPr>
          <p:cNvSpPr/>
          <p:nvPr/>
        </p:nvSpPr>
        <p:spPr>
          <a:xfrm>
            <a:off x="6229267" y="4565881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5C6C3E5F-7882-4DBE-9423-7753828B4F11}"/>
              </a:ext>
            </a:extLst>
          </p:cNvPr>
          <p:cNvCxnSpPr>
            <a:cxnSpLocks/>
          </p:cNvCxnSpPr>
          <p:nvPr/>
        </p:nvCxnSpPr>
        <p:spPr>
          <a:xfrm>
            <a:off x="4491399" y="3335349"/>
            <a:ext cx="305301" cy="53490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5AE305EE-2B8E-4C65-A3F4-944759AEDD4B}"/>
              </a:ext>
            </a:extLst>
          </p:cNvPr>
          <p:cNvCxnSpPr>
            <a:cxnSpLocks/>
          </p:cNvCxnSpPr>
          <p:nvPr/>
        </p:nvCxnSpPr>
        <p:spPr>
          <a:xfrm>
            <a:off x="4949308" y="4066851"/>
            <a:ext cx="242600" cy="52267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9E92B6A5-4433-4915-870F-2D221D6FA37A}"/>
              </a:ext>
            </a:extLst>
          </p:cNvPr>
          <p:cNvCxnSpPr>
            <a:cxnSpLocks/>
          </p:cNvCxnSpPr>
          <p:nvPr/>
        </p:nvCxnSpPr>
        <p:spPr>
          <a:xfrm flipH="1">
            <a:off x="6469182" y="4359385"/>
            <a:ext cx="451100" cy="272155"/>
          </a:xfrm>
          <a:prstGeom prst="straightConnector1">
            <a:avLst/>
          </a:prstGeom>
          <a:ln w="28575"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orme libre : forme 42">
            <a:extLst>
              <a:ext uri="{FF2B5EF4-FFF2-40B4-BE49-F238E27FC236}">
                <a16:creationId xmlns:a16="http://schemas.microsoft.com/office/drawing/2014/main" id="{2A80EF68-4B83-4E0C-A7BB-D7F5B3131C43}"/>
              </a:ext>
            </a:extLst>
          </p:cNvPr>
          <p:cNvSpPr/>
          <p:nvPr/>
        </p:nvSpPr>
        <p:spPr>
          <a:xfrm>
            <a:off x="6596855" y="3535593"/>
            <a:ext cx="431023" cy="468747"/>
          </a:xfrm>
          <a:custGeom>
            <a:avLst/>
            <a:gdLst>
              <a:gd name="connsiteX0" fmla="*/ 0 w 643848"/>
              <a:gd name="connsiteY0" fmla="*/ 0 h 279918"/>
              <a:gd name="connsiteX1" fmla="*/ 9331 w 643848"/>
              <a:gd name="connsiteY1" fmla="*/ 46653 h 279918"/>
              <a:gd name="connsiteX2" fmla="*/ 65314 w 643848"/>
              <a:gd name="connsiteY2" fmla="*/ 111967 h 279918"/>
              <a:gd name="connsiteX3" fmla="*/ 93306 w 643848"/>
              <a:gd name="connsiteY3" fmla="*/ 130628 h 279918"/>
              <a:gd name="connsiteX4" fmla="*/ 149290 w 643848"/>
              <a:gd name="connsiteY4" fmla="*/ 195942 h 279918"/>
              <a:gd name="connsiteX5" fmla="*/ 177282 w 643848"/>
              <a:gd name="connsiteY5" fmla="*/ 186612 h 279918"/>
              <a:gd name="connsiteX6" fmla="*/ 214604 w 643848"/>
              <a:gd name="connsiteY6" fmla="*/ 130628 h 279918"/>
              <a:gd name="connsiteX7" fmla="*/ 242596 w 643848"/>
              <a:gd name="connsiteY7" fmla="*/ 74644 h 279918"/>
              <a:gd name="connsiteX8" fmla="*/ 270588 w 643848"/>
              <a:gd name="connsiteY8" fmla="*/ 65314 h 279918"/>
              <a:gd name="connsiteX9" fmla="*/ 335902 w 643848"/>
              <a:gd name="connsiteY9" fmla="*/ 74644 h 279918"/>
              <a:gd name="connsiteX10" fmla="*/ 363894 w 643848"/>
              <a:gd name="connsiteY10" fmla="*/ 83975 h 279918"/>
              <a:gd name="connsiteX11" fmla="*/ 410547 w 643848"/>
              <a:gd name="connsiteY11" fmla="*/ 93306 h 279918"/>
              <a:gd name="connsiteX12" fmla="*/ 429208 w 643848"/>
              <a:gd name="connsiteY12" fmla="*/ 121297 h 279918"/>
              <a:gd name="connsiteX13" fmla="*/ 447870 w 643848"/>
              <a:gd name="connsiteY13" fmla="*/ 177281 h 279918"/>
              <a:gd name="connsiteX14" fmla="*/ 475861 w 643848"/>
              <a:gd name="connsiteY14" fmla="*/ 233265 h 279918"/>
              <a:gd name="connsiteX15" fmla="*/ 541176 w 643848"/>
              <a:gd name="connsiteY15" fmla="*/ 261257 h 279918"/>
              <a:gd name="connsiteX16" fmla="*/ 597159 w 643848"/>
              <a:gd name="connsiteY16" fmla="*/ 279918 h 279918"/>
              <a:gd name="connsiteX17" fmla="*/ 625151 w 643848"/>
              <a:gd name="connsiteY17" fmla="*/ 233265 h 279918"/>
              <a:gd name="connsiteX18" fmla="*/ 643812 w 643848"/>
              <a:gd name="connsiteY18" fmla="*/ 195942 h 279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43848" h="279918">
                <a:moveTo>
                  <a:pt x="0" y="0"/>
                </a:moveTo>
                <a:cubicBezTo>
                  <a:pt x="3110" y="15551"/>
                  <a:pt x="2890" y="32161"/>
                  <a:pt x="9331" y="46653"/>
                </a:cubicBezTo>
                <a:cubicBezTo>
                  <a:pt x="16598" y="63003"/>
                  <a:pt x="50631" y="99731"/>
                  <a:pt x="65314" y="111967"/>
                </a:cubicBezTo>
                <a:cubicBezTo>
                  <a:pt x="73929" y="119146"/>
                  <a:pt x="84792" y="123330"/>
                  <a:pt x="93306" y="130628"/>
                </a:cubicBezTo>
                <a:cubicBezTo>
                  <a:pt x="128502" y="160795"/>
                  <a:pt x="127279" y="162926"/>
                  <a:pt x="149290" y="195942"/>
                </a:cubicBezTo>
                <a:cubicBezTo>
                  <a:pt x="158621" y="192832"/>
                  <a:pt x="170327" y="193567"/>
                  <a:pt x="177282" y="186612"/>
                </a:cubicBezTo>
                <a:cubicBezTo>
                  <a:pt x="193141" y="170753"/>
                  <a:pt x="207511" y="151905"/>
                  <a:pt x="214604" y="130628"/>
                </a:cubicBezTo>
                <a:cubicBezTo>
                  <a:pt x="220751" y="112189"/>
                  <a:pt x="226154" y="87798"/>
                  <a:pt x="242596" y="74644"/>
                </a:cubicBezTo>
                <a:cubicBezTo>
                  <a:pt x="250276" y="68500"/>
                  <a:pt x="261257" y="68424"/>
                  <a:pt x="270588" y="65314"/>
                </a:cubicBezTo>
                <a:cubicBezTo>
                  <a:pt x="292359" y="68424"/>
                  <a:pt x="314337" y="70331"/>
                  <a:pt x="335902" y="74644"/>
                </a:cubicBezTo>
                <a:cubicBezTo>
                  <a:pt x="345546" y="76573"/>
                  <a:pt x="354352" y="81589"/>
                  <a:pt x="363894" y="83975"/>
                </a:cubicBezTo>
                <a:cubicBezTo>
                  <a:pt x="379279" y="87822"/>
                  <a:pt x="394996" y="90196"/>
                  <a:pt x="410547" y="93306"/>
                </a:cubicBezTo>
                <a:cubicBezTo>
                  <a:pt x="416767" y="102636"/>
                  <a:pt x="424654" y="111050"/>
                  <a:pt x="429208" y="121297"/>
                </a:cubicBezTo>
                <a:cubicBezTo>
                  <a:pt x="437197" y="139272"/>
                  <a:pt x="441650" y="158620"/>
                  <a:pt x="447870" y="177281"/>
                </a:cubicBezTo>
                <a:cubicBezTo>
                  <a:pt x="455459" y="200048"/>
                  <a:pt x="457772" y="215176"/>
                  <a:pt x="475861" y="233265"/>
                </a:cubicBezTo>
                <a:cubicBezTo>
                  <a:pt x="499122" y="256526"/>
                  <a:pt x="510586" y="252080"/>
                  <a:pt x="541176" y="261257"/>
                </a:cubicBezTo>
                <a:cubicBezTo>
                  <a:pt x="560017" y="266909"/>
                  <a:pt x="597159" y="279918"/>
                  <a:pt x="597159" y="279918"/>
                </a:cubicBezTo>
                <a:cubicBezTo>
                  <a:pt x="633609" y="243470"/>
                  <a:pt x="600927" y="281714"/>
                  <a:pt x="625151" y="233265"/>
                </a:cubicBezTo>
                <a:cubicBezTo>
                  <a:pt x="645537" y="192491"/>
                  <a:pt x="643812" y="219314"/>
                  <a:pt x="643812" y="19594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8B5D43A6-2378-49A4-9FEF-34707B46A185}"/>
              </a:ext>
            </a:extLst>
          </p:cNvPr>
          <p:cNvCxnSpPr>
            <a:cxnSpLocks/>
          </p:cNvCxnSpPr>
          <p:nvPr/>
        </p:nvCxnSpPr>
        <p:spPr>
          <a:xfrm flipV="1">
            <a:off x="6287446" y="3582238"/>
            <a:ext cx="293248" cy="94794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86374CE7-4963-477B-A270-A598363CCC11}"/>
              </a:ext>
            </a:extLst>
          </p:cNvPr>
          <p:cNvCxnSpPr>
            <a:cxnSpLocks/>
          </p:cNvCxnSpPr>
          <p:nvPr/>
        </p:nvCxnSpPr>
        <p:spPr>
          <a:xfrm flipV="1">
            <a:off x="7053220" y="3381178"/>
            <a:ext cx="953449" cy="5611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Image 53" descr="Une image contenant dessin&#10;&#10;Description générée automatiquement">
            <a:extLst>
              <a:ext uri="{FF2B5EF4-FFF2-40B4-BE49-F238E27FC236}">
                <a16:creationId xmlns:a16="http://schemas.microsoft.com/office/drawing/2014/main" id="{C2862C10-5ECD-41AD-9A25-657811AC8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77" y="4972448"/>
            <a:ext cx="1042999" cy="1296546"/>
          </a:xfrm>
          <a:prstGeom prst="rect">
            <a:avLst/>
          </a:prstGeom>
        </p:spPr>
      </p:pic>
      <p:cxnSp>
        <p:nvCxnSpPr>
          <p:cNvPr id="60" name="Connecteur droit avec flèche 59">
            <a:extLst>
              <a:ext uri="{FF2B5EF4-FFF2-40B4-BE49-F238E27FC236}">
                <a16:creationId xmlns:a16="http://schemas.microsoft.com/office/drawing/2014/main" id="{71A1E52E-F119-482A-A885-DD71D241F159}"/>
              </a:ext>
            </a:extLst>
          </p:cNvPr>
          <p:cNvCxnSpPr>
            <a:cxnSpLocks/>
          </p:cNvCxnSpPr>
          <p:nvPr/>
        </p:nvCxnSpPr>
        <p:spPr>
          <a:xfrm flipV="1">
            <a:off x="5322274" y="4716215"/>
            <a:ext cx="892315" cy="10664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7DC7BFB8-F808-4D7D-AB29-78D53ABA7FB9}"/>
              </a:ext>
            </a:extLst>
          </p:cNvPr>
          <p:cNvCxnSpPr>
            <a:cxnSpLocks/>
          </p:cNvCxnSpPr>
          <p:nvPr/>
        </p:nvCxnSpPr>
        <p:spPr>
          <a:xfrm flipH="1">
            <a:off x="5617670" y="3845784"/>
            <a:ext cx="404544" cy="405385"/>
          </a:xfrm>
          <a:prstGeom prst="straightConnector1">
            <a:avLst/>
          </a:prstGeom>
          <a:ln w="28575"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>
            <a:extLst>
              <a:ext uri="{FF2B5EF4-FFF2-40B4-BE49-F238E27FC236}">
                <a16:creationId xmlns:a16="http://schemas.microsoft.com/office/drawing/2014/main" id="{EB94C654-90E8-4BEB-8C6B-F0A91A084A73}"/>
              </a:ext>
            </a:extLst>
          </p:cNvPr>
          <p:cNvCxnSpPr>
            <a:cxnSpLocks/>
          </p:cNvCxnSpPr>
          <p:nvPr/>
        </p:nvCxnSpPr>
        <p:spPr>
          <a:xfrm flipH="1">
            <a:off x="5452759" y="3447950"/>
            <a:ext cx="569455" cy="93982"/>
          </a:xfrm>
          <a:prstGeom prst="straightConnector1">
            <a:avLst/>
          </a:prstGeom>
          <a:ln w="28575"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Sous-titre 66">
            <a:extLst>
              <a:ext uri="{FF2B5EF4-FFF2-40B4-BE49-F238E27FC236}">
                <a16:creationId xmlns:a16="http://schemas.microsoft.com/office/drawing/2014/main" id="{A0947B8F-6CFF-4F97-ADD9-238212A399C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391617" y="4565881"/>
            <a:ext cx="3417888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Astuce : les défenseurs doivent cadres rapidement le porteur pour éviter la frappe</a:t>
            </a:r>
          </a:p>
        </p:txBody>
      </p:sp>
    </p:spTree>
    <p:extLst>
      <p:ext uri="{BB962C8B-B14F-4D97-AF65-F5344CB8AC3E}">
        <p14:creationId xmlns:p14="http://schemas.microsoft.com/office/powerpoint/2010/main" val="4190391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428ACC-71EC-4171-9527-10983BA6B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AF26F9E-1ADA-4D79-B546-DC014AEDA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04431" y="2069707"/>
            <a:ext cx="3417990" cy="1987847"/>
          </a:xfrm>
        </p:spPr>
        <p:txBody>
          <a:bodyPr>
            <a:noAutofit/>
          </a:bodyPr>
          <a:lstStyle/>
          <a:p>
            <a:pPr algn="ctr"/>
            <a:r>
              <a:rPr lang="fr-FR" sz="2000" b="1" u="sng" dirty="0">
                <a:solidFill>
                  <a:srgbClr val="FF0000"/>
                </a:solidFill>
              </a:rPr>
              <a:t>Séance de duels </a:t>
            </a:r>
            <a:r>
              <a:rPr lang="fr-FR" sz="2400" b="1" u="sng" dirty="0">
                <a:solidFill>
                  <a:srgbClr val="FF0000"/>
                </a:solidFill>
              </a:rPr>
              <a:t>évolutive</a:t>
            </a:r>
            <a:br>
              <a:rPr lang="fr-FR" sz="2000" b="1" u="sng" dirty="0">
                <a:solidFill>
                  <a:srgbClr val="FF0000"/>
                </a:solidFill>
              </a:rPr>
            </a:br>
            <a:r>
              <a:rPr lang="fr-FR" sz="2000" b="1" u="sng" dirty="0">
                <a:solidFill>
                  <a:srgbClr val="FF0000"/>
                </a:solidFill>
              </a:rPr>
              <a:t>16 JOUEURS + 2 GDB</a:t>
            </a:r>
            <a:br>
              <a:rPr lang="fr-FR" sz="2000" b="1" u="sng" dirty="0">
                <a:solidFill>
                  <a:srgbClr val="FF0000"/>
                </a:solidFill>
              </a:rPr>
            </a:br>
            <a:br>
              <a:rPr lang="fr-FR" sz="1600" dirty="0"/>
            </a:br>
            <a:r>
              <a:rPr lang="fr-FR" sz="1800" b="1" dirty="0">
                <a:highlight>
                  <a:srgbClr val="FFFF00"/>
                </a:highlight>
              </a:rPr>
              <a:t>B) 2c2  sur 4 zones</a:t>
            </a:r>
            <a:br>
              <a:rPr lang="fr-FR" sz="1800" b="1" dirty="0">
                <a:highlight>
                  <a:srgbClr val="FFFF00"/>
                </a:highlight>
              </a:rPr>
            </a:br>
            <a:r>
              <a:rPr lang="fr-FR" sz="1800" b="1" dirty="0">
                <a:highlight>
                  <a:srgbClr val="FFFF00"/>
                </a:highlight>
              </a:rPr>
              <a:t> </a:t>
            </a:r>
            <a:br>
              <a:rPr lang="fr-FR" sz="1800" b="1" dirty="0"/>
            </a:br>
            <a:r>
              <a:rPr lang="fr-FR" sz="1800" b="1" dirty="0"/>
              <a:t>Les attaquants disposent d’une zone de décrochage dans laquelle ils sont inattaquables.</a:t>
            </a:r>
            <a:br>
              <a:rPr lang="fr-FR" sz="1800" b="1" dirty="0"/>
            </a:br>
            <a:r>
              <a:rPr lang="fr-FR" sz="1800" b="1" dirty="0"/>
              <a:t>Quand les défenseurs récupèrent le ballon ils jouent avec leurs attaquants</a:t>
            </a:r>
            <a:br>
              <a:rPr lang="fr-FR" sz="1800" b="1" dirty="0"/>
            </a:br>
            <a:br>
              <a:rPr lang="fr-FR" sz="1800" b="1" dirty="0"/>
            </a:br>
            <a:r>
              <a:rPr lang="fr-FR" sz="1800" b="1" dirty="0"/>
              <a:t>variante pour travailler la relation latéral/excentré: possibilité de jouer le 2c2verticalement</a:t>
            </a:r>
            <a:endParaRPr lang="fr-FR" sz="2000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C3EF00E-D441-47BB-B04A-17329279CA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41110" y="4455621"/>
            <a:ext cx="3417990" cy="1238616"/>
          </a:xfrm>
        </p:spPr>
        <p:txBody>
          <a:bodyPr>
            <a:normAutofit/>
          </a:bodyPr>
          <a:lstStyle/>
          <a:p>
            <a:endParaRPr lang="fr-FR" sz="2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Image 4" descr="Une image contenant herbe, football, homme, jouant&#10;&#10;Description générée automatiquement">
            <a:extLst>
              <a:ext uri="{FF2B5EF4-FFF2-40B4-BE49-F238E27FC236}">
                <a16:creationId xmlns:a16="http://schemas.microsoft.com/office/drawing/2014/main" id="{59FC84E1-0C05-41EC-8595-CE6D02D03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77" y="273854"/>
            <a:ext cx="7979927" cy="594504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A22713B-ABB6-4391-97F9-0449A2B9B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294754"/>
            <a:ext cx="32004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D4480B4-953D-41FA-9052-09AB3A026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230D45E-440B-4CAC-8729-8835FD7595AE}"/>
              </a:ext>
            </a:extLst>
          </p:cNvPr>
          <p:cNvSpPr txBox="1"/>
          <p:nvPr/>
        </p:nvSpPr>
        <p:spPr>
          <a:xfrm>
            <a:off x="4579366" y="1556573"/>
            <a:ext cx="3401961" cy="3374129"/>
          </a:xfrm>
          <a:prstGeom prst="rect">
            <a:avLst/>
          </a:prstGeom>
          <a:noFill/>
          <a:ln w="28575">
            <a:solidFill>
              <a:srgbClr val="FFFF00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0CECEB06-DCDD-4F30-ADD2-55D11F3E6409}"/>
              </a:ext>
            </a:extLst>
          </p:cNvPr>
          <p:cNvCxnSpPr>
            <a:cxnSpLocks/>
          </p:cNvCxnSpPr>
          <p:nvPr/>
        </p:nvCxnSpPr>
        <p:spPr>
          <a:xfrm>
            <a:off x="4581833" y="3238149"/>
            <a:ext cx="3401961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65121DC5-E2F0-43B3-B87B-4DA3E9E751F1}"/>
              </a:ext>
            </a:extLst>
          </p:cNvPr>
          <p:cNvSpPr/>
          <p:nvPr/>
        </p:nvSpPr>
        <p:spPr>
          <a:xfrm>
            <a:off x="4217437" y="2791824"/>
            <a:ext cx="364396" cy="8677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D4FA358-FFEF-4315-9B85-932F66BE46F4}"/>
              </a:ext>
            </a:extLst>
          </p:cNvPr>
          <p:cNvSpPr/>
          <p:nvPr/>
        </p:nvSpPr>
        <p:spPr>
          <a:xfrm>
            <a:off x="7776714" y="2800746"/>
            <a:ext cx="364396" cy="8677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moticône 16">
            <a:extLst>
              <a:ext uri="{FF2B5EF4-FFF2-40B4-BE49-F238E27FC236}">
                <a16:creationId xmlns:a16="http://schemas.microsoft.com/office/drawing/2014/main" id="{FEC70C79-F6D1-4A10-B7BC-55BC7C855EAD}"/>
              </a:ext>
            </a:extLst>
          </p:cNvPr>
          <p:cNvSpPr/>
          <p:nvPr/>
        </p:nvSpPr>
        <p:spPr>
          <a:xfrm>
            <a:off x="4842588" y="1810139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Émoticône 17">
            <a:extLst>
              <a:ext uri="{FF2B5EF4-FFF2-40B4-BE49-F238E27FC236}">
                <a16:creationId xmlns:a16="http://schemas.microsoft.com/office/drawing/2014/main" id="{AA89BB7B-AB44-4560-BE8C-BA4709E2F11E}"/>
              </a:ext>
            </a:extLst>
          </p:cNvPr>
          <p:cNvSpPr/>
          <p:nvPr/>
        </p:nvSpPr>
        <p:spPr>
          <a:xfrm>
            <a:off x="4842588" y="2772395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Émoticône 18">
            <a:extLst>
              <a:ext uri="{FF2B5EF4-FFF2-40B4-BE49-F238E27FC236}">
                <a16:creationId xmlns:a16="http://schemas.microsoft.com/office/drawing/2014/main" id="{5BBBB347-F35B-4F9A-BACC-694E94B5F406}"/>
              </a:ext>
            </a:extLst>
          </p:cNvPr>
          <p:cNvSpPr/>
          <p:nvPr/>
        </p:nvSpPr>
        <p:spPr>
          <a:xfrm>
            <a:off x="4763276" y="3853632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Émoticône 19">
            <a:extLst>
              <a:ext uri="{FF2B5EF4-FFF2-40B4-BE49-F238E27FC236}">
                <a16:creationId xmlns:a16="http://schemas.microsoft.com/office/drawing/2014/main" id="{88124245-C9A9-4957-A739-917EA68A5B01}"/>
              </a:ext>
            </a:extLst>
          </p:cNvPr>
          <p:cNvSpPr/>
          <p:nvPr/>
        </p:nvSpPr>
        <p:spPr>
          <a:xfrm>
            <a:off x="5138461" y="4629249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Émoticône 24">
            <a:extLst>
              <a:ext uri="{FF2B5EF4-FFF2-40B4-BE49-F238E27FC236}">
                <a16:creationId xmlns:a16="http://schemas.microsoft.com/office/drawing/2014/main" id="{166A2D1C-9D90-414A-89AE-F2265AA1E683}"/>
              </a:ext>
            </a:extLst>
          </p:cNvPr>
          <p:cNvSpPr/>
          <p:nvPr/>
        </p:nvSpPr>
        <p:spPr>
          <a:xfrm>
            <a:off x="5404186" y="1841169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Émoticône 25">
            <a:extLst>
              <a:ext uri="{FF2B5EF4-FFF2-40B4-BE49-F238E27FC236}">
                <a16:creationId xmlns:a16="http://schemas.microsoft.com/office/drawing/2014/main" id="{77797F27-A361-46A3-9C45-F0BB9F0F884B}"/>
              </a:ext>
            </a:extLst>
          </p:cNvPr>
          <p:cNvSpPr/>
          <p:nvPr/>
        </p:nvSpPr>
        <p:spPr>
          <a:xfrm>
            <a:off x="5404186" y="2686102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Émoticône 26">
            <a:extLst>
              <a:ext uri="{FF2B5EF4-FFF2-40B4-BE49-F238E27FC236}">
                <a16:creationId xmlns:a16="http://schemas.microsoft.com/office/drawing/2014/main" id="{DA29FA0F-12A2-4BE6-BE80-657D8182EA78}"/>
              </a:ext>
            </a:extLst>
          </p:cNvPr>
          <p:cNvSpPr/>
          <p:nvPr/>
        </p:nvSpPr>
        <p:spPr>
          <a:xfrm>
            <a:off x="5245828" y="3537072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Émoticône 27">
            <a:extLst>
              <a:ext uri="{FF2B5EF4-FFF2-40B4-BE49-F238E27FC236}">
                <a16:creationId xmlns:a16="http://schemas.microsoft.com/office/drawing/2014/main" id="{B185596A-61B8-4D56-8137-14E6EC1DD57F}"/>
              </a:ext>
            </a:extLst>
          </p:cNvPr>
          <p:cNvSpPr/>
          <p:nvPr/>
        </p:nvSpPr>
        <p:spPr>
          <a:xfrm>
            <a:off x="5462712" y="4225998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Émoticône 28">
            <a:extLst>
              <a:ext uri="{FF2B5EF4-FFF2-40B4-BE49-F238E27FC236}">
                <a16:creationId xmlns:a16="http://schemas.microsoft.com/office/drawing/2014/main" id="{013C44A1-A4C9-4825-AC03-2569CD3C817F}"/>
              </a:ext>
            </a:extLst>
          </p:cNvPr>
          <p:cNvSpPr/>
          <p:nvPr/>
        </p:nvSpPr>
        <p:spPr>
          <a:xfrm>
            <a:off x="7016656" y="4278126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Émoticône 29">
            <a:extLst>
              <a:ext uri="{FF2B5EF4-FFF2-40B4-BE49-F238E27FC236}">
                <a16:creationId xmlns:a16="http://schemas.microsoft.com/office/drawing/2014/main" id="{D24BF51D-50BA-4CAF-BE1B-6FBAF4A5E2E4}"/>
              </a:ext>
            </a:extLst>
          </p:cNvPr>
          <p:cNvSpPr/>
          <p:nvPr/>
        </p:nvSpPr>
        <p:spPr>
          <a:xfrm>
            <a:off x="6792722" y="3449193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Émoticône 30">
            <a:extLst>
              <a:ext uri="{FF2B5EF4-FFF2-40B4-BE49-F238E27FC236}">
                <a16:creationId xmlns:a16="http://schemas.microsoft.com/office/drawing/2014/main" id="{23C7FCAA-B112-4300-8491-A412DE1AD4C5}"/>
              </a:ext>
            </a:extLst>
          </p:cNvPr>
          <p:cNvSpPr/>
          <p:nvPr/>
        </p:nvSpPr>
        <p:spPr>
          <a:xfrm>
            <a:off x="7125685" y="2611540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Émoticône 31">
            <a:extLst>
              <a:ext uri="{FF2B5EF4-FFF2-40B4-BE49-F238E27FC236}">
                <a16:creationId xmlns:a16="http://schemas.microsoft.com/office/drawing/2014/main" id="{C19CEA81-C973-4A5A-B3FB-B805FB48AEE5}"/>
              </a:ext>
            </a:extLst>
          </p:cNvPr>
          <p:cNvSpPr/>
          <p:nvPr/>
        </p:nvSpPr>
        <p:spPr>
          <a:xfrm>
            <a:off x="7082519" y="1746111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Émoticône 32">
            <a:extLst>
              <a:ext uri="{FF2B5EF4-FFF2-40B4-BE49-F238E27FC236}">
                <a16:creationId xmlns:a16="http://schemas.microsoft.com/office/drawing/2014/main" id="{AAAD4566-5B5F-4E6B-A927-145A310CA354}"/>
              </a:ext>
            </a:extLst>
          </p:cNvPr>
          <p:cNvSpPr/>
          <p:nvPr/>
        </p:nvSpPr>
        <p:spPr>
          <a:xfrm>
            <a:off x="7931837" y="3081900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Émoticône 33">
            <a:extLst>
              <a:ext uri="{FF2B5EF4-FFF2-40B4-BE49-F238E27FC236}">
                <a16:creationId xmlns:a16="http://schemas.microsoft.com/office/drawing/2014/main" id="{58C3F230-0F7F-4244-A35A-4F86795FBADE}"/>
              </a:ext>
            </a:extLst>
          </p:cNvPr>
          <p:cNvSpPr/>
          <p:nvPr/>
        </p:nvSpPr>
        <p:spPr>
          <a:xfrm>
            <a:off x="4217437" y="3104392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Émoticône 20">
            <a:extLst>
              <a:ext uri="{FF2B5EF4-FFF2-40B4-BE49-F238E27FC236}">
                <a16:creationId xmlns:a16="http://schemas.microsoft.com/office/drawing/2014/main" id="{1F0D729C-6720-41A5-891D-9640B6471207}"/>
              </a:ext>
            </a:extLst>
          </p:cNvPr>
          <p:cNvSpPr/>
          <p:nvPr/>
        </p:nvSpPr>
        <p:spPr>
          <a:xfrm>
            <a:off x="6500887" y="1837786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Émoticône 21">
            <a:extLst>
              <a:ext uri="{FF2B5EF4-FFF2-40B4-BE49-F238E27FC236}">
                <a16:creationId xmlns:a16="http://schemas.microsoft.com/office/drawing/2014/main" id="{0A5948BC-B634-4B16-9B39-5ED527FF0E07}"/>
              </a:ext>
            </a:extLst>
          </p:cNvPr>
          <p:cNvSpPr/>
          <p:nvPr/>
        </p:nvSpPr>
        <p:spPr>
          <a:xfrm>
            <a:off x="6783724" y="2821039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Émoticône 22">
            <a:extLst>
              <a:ext uri="{FF2B5EF4-FFF2-40B4-BE49-F238E27FC236}">
                <a16:creationId xmlns:a16="http://schemas.microsoft.com/office/drawing/2014/main" id="{4E83B54B-5EE6-4C8E-81BD-8B94604BF576}"/>
              </a:ext>
            </a:extLst>
          </p:cNvPr>
          <p:cNvSpPr/>
          <p:nvPr/>
        </p:nvSpPr>
        <p:spPr>
          <a:xfrm>
            <a:off x="6484919" y="3288898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Émoticône 23">
            <a:extLst>
              <a:ext uri="{FF2B5EF4-FFF2-40B4-BE49-F238E27FC236}">
                <a16:creationId xmlns:a16="http://schemas.microsoft.com/office/drawing/2014/main" id="{90E40C26-77BB-432D-8BF3-A91F5EBDF7FB}"/>
              </a:ext>
            </a:extLst>
          </p:cNvPr>
          <p:cNvSpPr/>
          <p:nvPr/>
        </p:nvSpPr>
        <p:spPr>
          <a:xfrm>
            <a:off x="6229267" y="4565881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5C6C3E5F-7882-4DBE-9423-7753828B4F11}"/>
              </a:ext>
            </a:extLst>
          </p:cNvPr>
          <p:cNvCxnSpPr>
            <a:cxnSpLocks/>
          </p:cNvCxnSpPr>
          <p:nvPr/>
        </p:nvCxnSpPr>
        <p:spPr>
          <a:xfrm>
            <a:off x="4491399" y="3335349"/>
            <a:ext cx="305301" cy="53490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5AE305EE-2B8E-4C65-A3F4-944759AEDD4B}"/>
              </a:ext>
            </a:extLst>
          </p:cNvPr>
          <p:cNvCxnSpPr>
            <a:cxnSpLocks/>
          </p:cNvCxnSpPr>
          <p:nvPr/>
        </p:nvCxnSpPr>
        <p:spPr>
          <a:xfrm>
            <a:off x="4949308" y="4066851"/>
            <a:ext cx="242600" cy="52267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9E92B6A5-4433-4915-870F-2D221D6FA37A}"/>
              </a:ext>
            </a:extLst>
          </p:cNvPr>
          <p:cNvCxnSpPr>
            <a:cxnSpLocks/>
          </p:cNvCxnSpPr>
          <p:nvPr/>
        </p:nvCxnSpPr>
        <p:spPr>
          <a:xfrm flipH="1">
            <a:off x="6469182" y="4359385"/>
            <a:ext cx="451100" cy="272155"/>
          </a:xfrm>
          <a:prstGeom prst="straightConnector1">
            <a:avLst/>
          </a:prstGeom>
          <a:ln w="28575"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orme libre : forme 42">
            <a:extLst>
              <a:ext uri="{FF2B5EF4-FFF2-40B4-BE49-F238E27FC236}">
                <a16:creationId xmlns:a16="http://schemas.microsoft.com/office/drawing/2014/main" id="{2A80EF68-4B83-4E0C-A7BB-D7F5B3131C43}"/>
              </a:ext>
            </a:extLst>
          </p:cNvPr>
          <p:cNvSpPr/>
          <p:nvPr/>
        </p:nvSpPr>
        <p:spPr>
          <a:xfrm>
            <a:off x="6596855" y="3535593"/>
            <a:ext cx="431023" cy="468747"/>
          </a:xfrm>
          <a:custGeom>
            <a:avLst/>
            <a:gdLst>
              <a:gd name="connsiteX0" fmla="*/ 0 w 643848"/>
              <a:gd name="connsiteY0" fmla="*/ 0 h 279918"/>
              <a:gd name="connsiteX1" fmla="*/ 9331 w 643848"/>
              <a:gd name="connsiteY1" fmla="*/ 46653 h 279918"/>
              <a:gd name="connsiteX2" fmla="*/ 65314 w 643848"/>
              <a:gd name="connsiteY2" fmla="*/ 111967 h 279918"/>
              <a:gd name="connsiteX3" fmla="*/ 93306 w 643848"/>
              <a:gd name="connsiteY3" fmla="*/ 130628 h 279918"/>
              <a:gd name="connsiteX4" fmla="*/ 149290 w 643848"/>
              <a:gd name="connsiteY4" fmla="*/ 195942 h 279918"/>
              <a:gd name="connsiteX5" fmla="*/ 177282 w 643848"/>
              <a:gd name="connsiteY5" fmla="*/ 186612 h 279918"/>
              <a:gd name="connsiteX6" fmla="*/ 214604 w 643848"/>
              <a:gd name="connsiteY6" fmla="*/ 130628 h 279918"/>
              <a:gd name="connsiteX7" fmla="*/ 242596 w 643848"/>
              <a:gd name="connsiteY7" fmla="*/ 74644 h 279918"/>
              <a:gd name="connsiteX8" fmla="*/ 270588 w 643848"/>
              <a:gd name="connsiteY8" fmla="*/ 65314 h 279918"/>
              <a:gd name="connsiteX9" fmla="*/ 335902 w 643848"/>
              <a:gd name="connsiteY9" fmla="*/ 74644 h 279918"/>
              <a:gd name="connsiteX10" fmla="*/ 363894 w 643848"/>
              <a:gd name="connsiteY10" fmla="*/ 83975 h 279918"/>
              <a:gd name="connsiteX11" fmla="*/ 410547 w 643848"/>
              <a:gd name="connsiteY11" fmla="*/ 93306 h 279918"/>
              <a:gd name="connsiteX12" fmla="*/ 429208 w 643848"/>
              <a:gd name="connsiteY12" fmla="*/ 121297 h 279918"/>
              <a:gd name="connsiteX13" fmla="*/ 447870 w 643848"/>
              <a:gd name="connsiteY13" fmla="*/ 177281 h 279918"/>
              <a:gd name="connsiteX14" fmla="*/ 475861 w 643848"/>
              <a:gd name="connsiteY14" fmla="*/ 233265 h 279918"/>
              <a:gd name="connsiteX15" fmla="*/ 541176 w 643848"/>
              <a:gd name="connsiteY15" fmla="*/ 261257 h 279918"/>
              <a:gd name="connsiteX16" fmla="*/ 597159 w 643848"/>
              <a:gd name="connsiteY16" fmla="*/ 279918 h 279918"/>
              <a:gd name="connsiteX17" fmla="*/ 625151 w 643848"/>
              <a:gd name="connsiteY17" fmla="*/ 233265 h 279918"/>
              <a:gd name="connsiteX18" fmla="*/ 643812 w 643848"/>
              <a:gd name="connsiteY18" fmla="*/ 195942 h 279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43848" h="279918">
                <a:moveTo>
                  <a:pt x="0" y="0"/>
                </a:moveTo>
                <a:cubicBezTo>
                  <a:pt x="3110" y="15551"/>
                  <a:pt x="2890" y="32161"/>
                  <a:pt x="9331" y="46653"/>
                </a:cubicBezTo>
                <a:cubicBezTo>
                  <a:pt x="16598" y="63003"/>
                  <a:pt x="50631" y="99731"/>
                  <a:pt x="65314" y="111967"/>
                </a:cubicBezTo>
                <a:cubicBezTo>
                  <a:pt x="73929" y="119146"/>
                  <a:pt x="84792" y="123330"/>
                  <a:pt x="93306" y="130628"/>
                </a:cubicBezTo>
                <a:cubicBezTo>
                  <a:pt x="128502" y="160795"/>
                  <a:pt x="127279" y="162926"/>
                  <a:pt x="149290" y="195942"/>
                </a:cubicBezTo>
                <a:cubicBezTo>
                  <a:pt x="158621" y="192832"/>
                  <a:pt x="170327" y="193567"/>
                  <a:pt x="177282" y="186612"/>
                </a:cubicBezTo>
                <a:cubicBezTo>
                  <a:pt x="193141" y="170753"/>
                  <a:pt x="207511" y="151905"/>
                  <a:pt x="214604" y="130628"/>
                </a:cubicBezTo>
                <a:cubicBezTo>
                  <a:pt x="220751" y="112189"/>
                  <a:pt x="226154" y="87798"/>
                  <a:pt x="242596" y="74644"/>
                </a:cubicBezTo>
                <a:cubicBezTo>
                  <a:pt x="250276" y="68500"/>
                  <a:pt x="261257" y="68424"/>
                  <a:pt x="270588" y="65314"/>
                </a:cubicBezTo>
                <a:cubicBezTo>
                  <a:pt x="292359" y="68424"/>
                  <a:pt x="314337" y="70331"/>
                  <a:pt x="335902" y="74644"/>
                </a:cubicBezTo>
                <a:cubicBezTo>
                  <a:pt x="345546" y="76573"/>
                  <a:pt x="354352" y="81589"/>
                  <a:pt x="363894" y="83975"/>
                </a:cubicBezTo>
                <a:cubicBezTo>
                  <a:pt x="379279" y="87822"/>
                  <a:pt x="394996" y="90196"/>
                  <a:pt x="410547" y="93306"/>
                </a:cubicBezTo>
                <a:cubicBezTo>
                  <a:pt x="416767" y="102636"/>
                  <a:pt x="424654" y="111050"/>
                  <a:pt x="429208" y="121297"/>
                </a:cubicBezTo>
                <a:cubicBezTo>
                  <a:pt x="437197" y="139272"/>
                  <a:pt x="441650" y="158620"/>
                  <a:pt x="447870" y="177281"/>
                </a:cubicBezTo>
                <a:cubicBezTo>
                  <a:pt x="455459" y="200048"/>
                  <a:pt x="457772" y="215176"/>
                  <a:pt x="475861" y="233265"/>
                </a:cubicBezTo>
                <a:cubicBezTo>
                  <a:pt x="499122" y="256526"/>
                  <a:pt x="510586" y="252080"/>
                  <a:pt x="541176" y="261257"/>
                </a:cubicBezTo>
                <a:cubicBezTo>
                  <a:pt x="560017" y="266909"/>
                  <a:pt x="597159" y="279918"/>
                  <a:pt x="597159" y="279918"/>
                </a:cubicBezTo>
                <a:cubicBezTo>
                  <a:pt x="633609" y="243470"/>
                  <a:pt x="600927" y="281714"/>
                  <a:pt x="625151" y="233265"/>
                </a:cubicBezTo>
                <a:cubicBezTo>
                  <a:pt x="645537" y="192491"/>
                  <a:pt x="643812" y="219314"/>
                  <a:pt x="643812" y="19594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8B5D43A6-2378-49A4-9FEF-34707B46A185}"/>
              </a:ext>
            </a:extLst>
          </p:cNvPr>
          <p:cNvCxnSpPr>
            <a:cxnSpLocks/>
          </p:cNvCxnSpPr>
          <p:nvPr/>
        </p:nvCxnSpPr>
        <p:spPr>
          <a:xfrm flipV="1">
            <a:off x="6287446" y="3582238"/>
            <a:ext cx="293248" cy="94794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86374CE7-4963-477B-A270-A598363CCC11}"/>
              </a:ext>
            </a:extLst>
          </p:cNvPr>
          <p:cNvCxnSpPr>
            <a:cxnSpLocks/>
          </p:cNvCxnSpPr>
          <p:nvPr/>
        </p:nvCxnSpPr>
        <p:spPr>
          <a:xfrm flipV="1">
            <a:off x="7053220" y="3381178"/>
            <a:ext cx="953449" cy="56115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Image 53" descr="Une image contenant dessin&#10;&#10;Description générée automatiquement">
            <a:extLst>
              <a:ext uri="{FF2B5EF4-FFF2-40B4-BE49-F238E27FC236}">
                <a16:creationId xmlns:a16="http://schemas.microsoft.com/office/drawing/2014/main" id="{C2862C10-5ECD-41AD-9A25-657811AC8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77" y="4972448"/>
            <a:ext cx="1042999" cy="1296546"/>
          </a:xfrm>
          <a:prstGeom prst="rect">
            <a:avLst/>
          </a:prstGeom>
        </p:spPr>
      </p:pic>
      <p:cxnSp>
        <p:nvCxnSpPr>
          <p:cNvPr id="60" name="Connecteur droit avec flèche 59">
            <a:extLst>
              <a:ext uri="{FF2B5EF4-FFF2-40B4-BE49-F238E27FC236}">
                <a16:creationId xmlns:a16="http://schemas.microsoft.com/office/drawing/2014/main" id="{71A1E52E-F119-482A-A885-DD71D241F159}"/>
              </a:ext>
            </a:extLst>
          </p:cNvPr>
          <p:cNvCxnSpPr>
            <a:cxnSpLocks/>
          </p:cNvCxnSpPr>
          <p:nvPr/>
        </p:nvCxnSpPr>
        <p:spPr>
          <a:xfrm flipV="1">
            <a:off x="5322274" y="4716215"/>
            <a:ext cx="892315" cy="10664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7DC7BFB8-F808-4D7D-AB29-78D53ABA7FB9}"/>
              </a:ext>
            </a:extLst>
          </p:cNvPr>
          <p:cNvCxnSpPr>
            <a:cxnSpLocks/>
          </p:cNvCxnSpPr>
          <p:nvPr/>
        </p:nvCxnSpPr>
        <p:spPr>
          <a:xfrm flipH="1">
            <a:off x="5617670" y="3845784"/>
            <a:ext cx="404544" cy="405385"/>
          </a:xfrm>
          <a:prstGeom prst="straightConnector1">
            <a:avLst/>
          </a:prstGeom>
          <a:ln w="28575"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>
            <a:extLst>
              <a:ext uri="{FF2B5EF4-FFF2-40B4-BE49-F238E27FC236}">
                <a16:creationId xmlns:a16="http://schemas.microsoft.com/office/drawing/2014/main" id="{EB94C654-90E8-4BEB-8C6B-F0A91A084A73}"/>
              </a:ext>
            </a:extLst>
          </p:cNvPr>
          <p:cNvCxnSpPr>
            <a:cxnSpLocks/>
          </p:cNvCxnSpPr>
          <p:nvPr/>
        </p:nvCxnSpPr>
        <p:spPr>
          <a:xfrm flipH="1">
            <a:off x="5452759" y="3447950"/>
            <a:ext cx="569455" cy="93982"/>
          </a:xfrm>
          <a:prstGeom prst="straightConnector1">
            <a:avLst/>
          </a:prstGeom>
          <a:ln w="28575"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4C3336F3-891E-4622-9A4A-17E0B008DC97}"/>
              </a:ext>
            </a:extLst>
          </p:cNvPr>
          <p:cNvCxnSpPr>
            <a:cxnSpLocks/>
          </p:cNvCxnSpPr>
          <p:nvPr/>
        </p:nvCxnSpPr>
        <p:spPr>
          <a:xfrm>
            <a:off x="4586465" y="2342410"/>
            <a:ext cx="3401961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2EB0A469-066E-4156-8294-BE574E9D652A}"/>
              </a:ext>
            </a:extLst>
          </p:cNvPr>
          <p:cNvCxnSpPr>
            <a:cxnSpLocks/>
          </p:cNvCxnSpPr>
          <p:nvPr/>
        </p:nvCxnSpPr>
        <p:spPr>
          <a:xfrm>
            <a:off x="4550903" y="4096224"/>
            <a:ext cx="3401961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0308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428ACC-71EC-4171-9527-10983BA6B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AF26F9E-1ADA-4D79-B546-DC014AEDA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63188" y="1756834"/>
            <a:ext cx="3095912" cy="1987847"/>
          </a:xfrm>
        </p:spPr>
        <p:txBody>
          <a:bodyPr>
            <a:noAutofit/>
          </a:bodyPr>
          <a:lstStyle/>
          <a:p>
            <a:pPr algn="ctr"/>
            <a:r>
              <a:rPr lang="fr-FR" sz="2000" b="1" u="sng" dirty="0">
                <a:solidFill>
                  <a:srgbClr val="FF0000"/>
                </a:solidFill>
              </a:rPr>
              <a:t>Séance de duels </a:t>
            </a:r>
            <a:r>
              <a:rPr lang="fr-FR" sz="2400" b="1" u="sng" dirty="0">
                <a:solidFill>
                  <a:srgbClr val="FF0000"/>
                </a:solidFill>
              </a:rPr>
              <a:t>évolutive</a:t>
            </a:r>
            <a:br>
              <a:rPr lang="fr-FR" sz="2000" b="1" u="sng" dirty="0">
                <a:solidFill>
                  <a:srgbClr val="FF0000"/>
                </a:solidFill>
              </a:rPr>
            </a:br>
            <a:r>
              <a:rPr lang="fr-FR" sz="2000" b="1" u="sng" dirty="0">
                <a:solidFill>
                  <a:srgbClr val="FF0000"/>
                </a:solidFill>
              </a:rPr>
              <a:t>16 JOUEURS + 2 GDB</a:t>
            </a:r>
            <a:br>
              <a:rPr lang="fr-FR" sz="2000" b="1" u="sng" dirty="0">
                <a:solidFill>
                  <a:srgbClr val="FF0000"/>
                </a:solidFill>
              </a:rPr>
            </a:br>
            <a:br>
              <a:rPr lang="fr-FR" sz="1600" dirty="0"/>
            </a:br>
            <a:r>
              <a:rPr lang="fr-FR" sz="2000" b="1" dirty="0">
                <a:highlight>
                  <a:srgbClr val="FFFF00"/>
                </a:highlight>
              </a:rPr>
              <a:t>C) 4c4  sur 2 zones</a:t>
            </a:r>
            <a:br>
              <a:rPr lang="fr-FR" sz="2000" b="1" dirty="0">
                <a:highlight>
                  <a:srgbClr val="FFFF00"/>
                </a:highlight>
              </a:rPr>
            </a:br>
            <a:r>
              <a:rPr lang="fr-FR" sz="2000" b="1" dirty="0">
                <a:highlight>
                  <a:srgbClr val="FFFF00"/>
                </a:highlight>
              </a:rPr>
              <a:t> </a:t>
            </a:r>
            <a:br>
              <a:rPr lang="fr-FR" sz="1800" b="1" dirty="0"/>
            </a:br>
            <a:r>
              <a:rPr lang="fr-FR" sz="1800" b="1" dirty="0"/>
              <a:t>Les attaquants disposent d’une zone de décrochage dans laquelle ils sont inattaquables.</a:t>
            </a:r>
            <a:br>
              <a:rPr lang="fr-FR" sz="1800" b="1" dirty="0"/>
            </a:br>
            <a:r>
              <a:rPr lang="fr-FR" sz="1800" b="1" dirty="0"/>
              <a:t>Quand les défenseurs récupèrent le ballon ils jouent avec leurs attaquants</a:t>
            </a:r>
            <a:endParaRPr lang="fr-FR" sz="2000" b="1" dirty="0"/>
          </a:p>
        </p:txBody>
      </p:sp>
      <p:pic>
        <p:nvPicPr>
          <p:cNvPr id="5" name="Image 4" descr="Une image contenant herbe, football, homme, jouant&#10;&#10;Description générée automatiquement">
            <a:extLst>
              <a:ext uri="{FF2B5EF4-FFF2-40B4-BE49-F238E27FC236}">
                <a16:creationId xmlns:a16="http://schemas.microsoft.com/office/drawing/2014/main" id="{59FC84E1-0C05-41EC-8595-CE6D02D03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77" y="273854"/>
            <a:ext cx="7979927" cy="594504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A22713B-ABB6-4391-97F9-0449A2B9B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294754"/>
            <a:ext cx="32004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D4480B4-953D-41FA-9052-09AB3A026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230D45E-440B-4CAC-8729-8835FD7595AE}"/>
              </a:ext>
            </a:extLst>
          </p:cNvPr>
          <p:cNvSpPr txBox="1"/>
          <p:nvPr/>
        </p:nvSpPr>
        <p:spPr>
          <a:xfrm>
            <a:off x="4579366" y="1556573"/>
            <a:ext cx="3401961" cy="3374129"/>
          </a:xfrm>
          <a:prstGeom prst="rect">
            <a:avLst/>
          </a:prstGeom>
          <a:noFill/>
          <a:ln w="28575">
            <a:solidFill>
              <a:srgbClr val="FFFF00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5121DC5-E2F0-43B3-B87B-4DA3E9E751F1}"/>
              </a:ext>
            </a:extLst>
          </p:cNvPr>
          <p:cNvSpPr/>
          <p:nvPr/>
        </p:nvSpPr>
        <p:spPr>
          <a:xfrm>
            <a:off x="4217437" y="2791824"/>
            <a:ext cx="364396" cy="8677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D4FA358-FFEF-4315-9B85-932F66BE46F4}"/>
              </a:ext>
            </a:extLst>
          </p:cNvPr>
          <p:cNvSpPr/>
          <p:nvPr/>
        </p:nvSpPr>
        <p:spPr>
          <a:xfrm>
            <a:off x="7776714" y="2800746"/>
            <a:ext cx="364396" cy="8677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moticône 16">
            <a:extLst>
              <a:ext uri="{FF2B5EF4-FFF2-40B4-BE49-F238E27FC236}">
                <a16:creationId xmlns:a16="http://schemas.microsoft.com/office/drawing/2014/main" id="{FEC70C79-F6D1-4A10-B7BC-55BC7C855EAD}"/>
              </a:ext>
            </a:extLst>
          </p:cNvPr>
          <p:cNvSpPr/>
          <p:nvPr/>
        </p:nvSpPr>
        <p:spPr>
          <a:xfrm>
            <a:off x="4842588" y="1810139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Émoticône 17">
            <a:extLst>
              <a:ext uri="{FF2B5EF4-FFF2-40B4-BE49-F238E27FC236}">
                <a16:creationId xmlns:a16="http://schemas.microsoft.com/office/drawing/2014/main" id="{AA89BB7B-AB44-4560-BE8C-BA4709E2F11E}"/>
              </a:ext>
            </a:extLst>
          </p:cNvPr>
          <p:cNvSpPr/>
          <p:nvPr/>
        </p:nvSpPr>
        <p:spPr>
          <a:xfrm>
            <a:off x="4842588" y="2772395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Émoticône 18">
            <a:extLst>
              <a:ext uri="{FF2B5EF4-FFF2-40B4-BE49-F238E27FC236}">
                <a16:creationId xmlns:a16="http://schemas.microsoft.com/office/drawing/2014/main" id="{5BBBB347-F35B-4F9A-BACC-694E94B5F406}"/>
              </a:ext>
            </a:extLst>
          </p:cNvPr>
          <p:cNvSpPr/>
          <p:nvPr/>
        </p:nvSpPr>
        <p:spPr>
          <a:xfrm>
            <a:off x="4763276" y="3853632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Émoticône 19">
            <a:extLst>
              <a:ext uri="{FF2B5EF4-FFF2-40B4-BE49-F238E27FC236}">
                <a16:creationId xmlns:a16="http://schemas.microsoft.com/office/drawing/2014/main" id="{88124245-C9A9-4957-A739-917EA68A5B01}"/>
              </a:ext>
            </a:extLst>
          </p:cNvPr>
          <p:cNvSpPr/>
          <p:nvPr/>
        </p:nvSpPr>
        <p:spPr>
          <a:xfrm>
            <a:off x="5138461" y="4629249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Émoticône 24">
            <a:extLst>
              <a:ext uri="{FF2B5EF4-FFF2-40B4-BE49-F238E27FC236}">
                <a16:creationId xmlns:a16="http://schemas.microsoft.com/office/drawing/2014/main" id="{166A2D1C-9D90-414A-89AE-F2265AA1E683}"/>
              </a:ext>
            </a:extLst>
          </p:cNvPr>
          <p:cNvSpPr/>
          <p:nvPr/>
        </p:nvSpPr>
        <p:spPr>
          <a:xfrm>
            <a:off x="5404186" y="1841169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Émoticône 25">
            <a:extLst>
              <a:ext uri="{FF2B5EF4-FFF2-40B4-BE49-F238E27FC236}">
                <a16:creationId xmlns:a16="http://schemas.microsoft.com/office/drawing/2014/main" id="{77797F27-A361-46A3-9C45-F0BB9F0F884B}"/>
              </a:ext>
            </a:extLst>
          </p:cNvPr>
          <p:cNvSpPr/>
          <p:nvPr/>
        </p:nvSpPr>
        <p:spPr>
          <a:xfrm>
            <a:off x="5404186" y="2686102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Émoticône 26">
            <a:extLst>
              <a:ext uri="{FF2B5EF4-FFF2-40B4-BE49-F238E27FC236}">
                <a16:creationId xmlns:a16="http://schemas.microsoft.com/office/drawing/2014/main" id="{DA29FA0F-12A2-4BE6-BE80-657D8182EA78}"/>
              </a:ext>
            </a:extLst>
          </p:cNvPr>
          <p:cNvSpPr/>
          <p:nvPr/>
        </p:nvSpPr>
        <p:spPr>
          <a:xfrm>
            <a:off x="5245828" y="3537072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Émoticône 27">
            <a:extLst>
              <a:ext uri="{FF2B5EF4-FFF2-40B4-BE49-F238E27FC236}">
                <a16:creationId xmlns:a16="http://schemas.microsoft.com/office/drawing/2014/main" id="{B185596A-61B8-4D56-8137-14E6EC1DD57F}"/>
              </a:ext>
            </a:extLst>
          </p:cNvPr>
          <p:cNvSpPr/>
          <p:nvPr/>
        </p:nvSpPr>
        <p:spPr>
          <a:xfrm>
            <a:off x="5462712" y="4225998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Émoticône 28">
            <a:extLst>
              <a:ext uri="{FF2B5EF4-FFF2-40B4-BE49-F238E27FC236}">
                <a16:creationId xmlns:a16="http://schemas.microsoft.com/office/drawing/2014/main" id="{013C44A1-A4C9-4825-AC03-2569CD3C817F}"/>
              </a:ext>
            </a:extLst>
          </p:cNvPr>
          <p:cNvSpPr/>
          <p:nvPr/>
        </p:nvSpPr>
        <p:spPr>
          <a:xfrm>
            <a:off x="7044626" y="4388948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Émoticône 29">
            <a:extLst>
              <a:ext uri="{FF2B5EF4-FFF2-40B4-BE49-F238E27FC236}">
                <a16:creationId xmlns:a16="http://schemas.microsoft.com/office/drawing/2014/main" id="{D24BF51D-50BA-4CAF-BE1B-6FBAF4A5E2E4}"/>
              </a:ext>
            </a:extLst>
          </p:cNvPr>
          <p:cNvSpPr/>
          <p:nvPr/>
        </p:nvSpPr>
        <p:spPr>
          <a:xfrm>
            <a:off x="6792722" y="3449193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Émoticône 30">
            <a:extLst>
              <a:ext uri="{FF2B5EF4-FFF2-40B4-BE49-F238E27FC236}">
                <a16:creationId xmlns:a16="http://schemas.microsoft.com/office/drawing/2014/main" id="{23C7FCAA-B112-4300-8491-A412DE1AD4C5}"/>
              </a:ext>
            </a:extLst>
          </p:cNvPr>
          <p:cNvSpPr/>
          <p:nvPr/>
        </p:nvSpPr>
        <p:spPr>
          <a:xfrm>
            <a:off x="7143223" y="2864731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Émoticône 31">
            <a:extLst>
              <a:ext uri="{FF2B5EF4-FFF2-40B4-BE49-F238E27FC236}">
                <a16:creationId xmlns:a16="http://schemas.microsoft.com/office/drawing/2014/main" id="{C19CEA81-C973-4A5A-B3FB-B805FB48AEE5}"/>
              </a:ext>
            </a:extLst>
          </p:cNvPr>
          <p:cNvSpPr/>
          <p:nvPr/>
        </p:nvSpPr>
        <p:spPr>
          <a:xfrm>
            <a:off x="7082519" y="1746111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Émoticône 32">
            <a:extLst>
              <a:ext uri="{FF2B5EF4-FFF2-40B4-BE49-F238E27FC236}">
                <a16:creationId xmlns:a16="http://schemas.microsoft.com/office/drawing/2014/main" id="{AAAD4566-5B5F-4E6B-A927-145A310CA354}"/>
              </a:ext>
            </a:extLst>
          </p:cNvPr>
          <p:cNvSpPr/>
          <p:nvPr/>
        </p:nvSpPr>
        <p:spPr>
          <a:xfrm>
            <a:off x="7931837" y="3081900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Émoticône 33">
            <a:extLst>
              <a:ext uri="{FF2B5EF4-FFF2-40B4-BE49-F238E27FC236}">
                <a16:creationId xmlns:a16="http://schemas.microsoft.com/office/drawing/2014/main" id="{58C3F230-0F7F-4244-A35A-4F86795FBADE}"/>
              </a:ext>
            </a:extLst>
          </p:cNvPr>
          <p:cNvSpPr/>
          <p:nvPr/>
        </p:nvSpPr>
        <p:spPr>
          <a:xfrm>
            <a:off x="4217437" y="3104392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7BCEB5A-5C72-491C-A87C-9F51AC6E5DF3}"/>
              </a:ext>
            </a:extLst>
          </p:cNvPr>
          <p:cNvSpPr/>
          <p:nvPr/>
        </p:nvSpPr>
        <p:spPr>
          <a:xfrm>
            <a:off x="6096936" y="1556574"/>
            <a:ext cx="345763" cy="3374128"/>
          </a:xfrm>
          <a:prstGeom prst="rect">
            <a:avLst/>
          </a:prstGeom>
          <a:solidFill>
            <a:schemeClr val="bg2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Émoticône 20">
            <a:extLst>
              <a:ext uri="{FF2B5EF4-FFF2-40B4-BE49-F238E27FC236}">
                <a16:creationId xmlns:a16="http://schemas.microsoft.com/office/drawing/2014/main" id="{1F0D729C-6720-41A5-891D-9640B6471207}"/>
              </a:ext>
            </a:extLst>
          </p:cNvPr>
          <p:cNvSpPr/>
          <p:nvPr/>
        </p:nvSpPr>
        <p:spPr>
          <a:xfrm>
            <a:off x="7007361" y="2341984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Émoticône 21">
            <a:extLst>
              <a:ext uri="{FF2B5EF4-FFF2-40B4-BE49-F238E27FC236}">
                <a16:creationId xmlns:a16="http://schemas.microsoft.com/office/drawing/2014/main" id="{0A5948BC-B634-4B16-9B39-5ED527FF0E07}"/>
              </a:ext>
            </a:extLst>
          </p:cNvPr>
          <p:cNvSpPr/>
          <p:nvPr/>
        </p:nvSpPr>
        <p:spPr>
          <a:xfrm>
            <a:off x="7090790" y="3460604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Émoticône 22">
            <a:extLst>
              <a:ext uri="{FF2B5EF4-FFF2-40B4-BE49-F238E27FC236}">
                <a16:creationId xmlns:a16="http://schemas.microsoft.com/office/drawing/2014/main" id="{4E83B54B-5EE6-4C8E-81BD-8B94604BF576}"/>
              </a:ext>
            </a:extLst>
          </p:cNvPr>
          <p:cNvSpPr/>
          <p:nvPr/>
        </p:nvSpPr>
        <p:spPr>
          <a:xfrm>
            <a:off x="6484919" y="3288898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Émoticône 23">
            <a:extLst>
              <a:ext uri="{FF2B5EF4-FFF2-40B4-BE49-F238E27FC236}">
                <a16:creationId xmlns:a16="http://schemas.microsoft.com/office/drawing/2014/main" id="{90E40C26-77BB-432D-8BF3-A91F5EBDF7FB}"/>
              </a:ext>
            </a:extLst>
          </p:cNvPr>
          <p:cNvSpPr/>
          <p:nvPr/>
        </p:nvSpPr>
        <p:spPr>
          <a:xfrm>
            <a:off x="6229267" y="4565881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5C6C3E5F-7882-4DBE-9423-7753828B4F11}"/>
              </a:ext>
            </a:extLst>
          </p:cNvPr>
          <p:cNvCxnSpPr>
            <a:cxnSpLocks/>
          </p:cNvCxnSpPr>
          <p:nvPr/>
        </p:nvCxnSpPr>
        <p:spPr>
          <a:xfrm>
            <a:off x="4491399" y="3335349"/>
            <a:ext cx="305301" cy="53490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5AE305EE-2B8E-4C65-A3F4-944759AEDD4B}"/>
              </a:ext>
            </a:extLst>
          </p:cNvPr>
          <p:cNvCxnSpPr>
            <a:cxnSpLocks/>
          </p:cNvCxnSpPr>
          <p:nvPr/>
        </p:nvCxnSpPr>
        <p:spPr>
          <a:xfrm>
            <a:off x="4949308" y="4066851"/>
            <a:ext cx="242600" cy="52267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9E92B6A5-4433-4915-870F-2D221D6FA37A}"/>
              </a:ext>
            </a:extLst>
          </p:cNvPr>
          <p:cNvCxnSpPr>
            <a:cxnSpLocks/>
          </p:cNvCxnSpPr>
          <p:nvPr/>
        </p:nvCxnSpPr>
        <p:spPr>
          <a:xfrm flipH="1">
            <a:off x="6469182" y="4359385"/>
            <a:ext cx="451100" cy="272155"/>
          </a:xfrm>
          <a:prstGeom prst="straightConnector1">
            <a:avLst/>
          </a:prstGeom>
          <a:ln w="28575"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8B5D43A6-2378-49A4-9FEF-34707B46A185}"/>
              </a:ext>
            </a:extLst>
          </p:cNvPr>
          <p:cNvCxnSpPr>
            <a:cxnSpLocks/>
          </p:cNvCxnSpPr>
          <p:nvPr/>
        </p:nvCxnSpPr>
        <p:spPr>
          <a:xfrm flipV="1">
            <a:off x="6287446" y="3582238"/>
            <a:ext cx="293248" cy="94794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86374CE7-4963-477B-A270-A598363CCC11}"/>
              </a:ext>
            </a:extLst>
          </p:cNvPr>
          <p:cNvCxnSpPr>
            <a:cxnSpLocks/>
          </p:cNvCxnSpPr>
          <p:nvPr/>
        </p:nvCxnSpPr>
        <p:spPr>
          <a:xfrm flipV="1">
            <a:off x="6688992" y="2570563"/>
            <a:ext cx="472258" cy="74748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Image 53" descr="Une image contenant dessin&#10;&#10;Description générée automatiquement">
            <a:extLst>
              <a:ext uri="{FF2B5EF4-FFF2-40B4-BE49-F238E27FC236}">
                <a16:creationId xmlns:a16="http://schemas.microsoft.com/office/drawing/2014/main" id="{C2862C10-5ECD-41AD-9A25-657811AC8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77" y="4972448"/>
            <a:ext cx="1042999" cy="1296546"/>
          </a:xfrm>
          <a:prstGeom prst="rect">
            <a:avLst/>
          </a:prstGeom>
        </p:spPr>
      </p:pic>
      <p:cxnSp>
        <p:nvCxnSpPr>
          <p:cNvPr id="60" name="Connecteur droit avec flèche 59">
            <a:extLst>
              <a:ext uri="{FF2B5EF4-FFF2-40B4-BE49-F238E27FC236}">
                <a16:creationId xmlns:a16="http://schemas.microsoft.com/office/drawing/2014/main" id="{71A1E52E-F119-482A-A885-DD71D241F159}"/>
              </a:ext>
            </a:extLst>
          </p:cNvPr>
          <p:cNvCxnSpPr>
            <a:cxnSpLocks/>
          </p:cNvCxnSpPr>
          <p:nvPr/>
        </p:nvCxnSpPr>
        <p:spPr>
          <a:xfrm flipV="1">
            <a:off x="5322274" y="4716215"/>
            <a:ext cx="892315" cy="10664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7DC7BFB8-F808-4D7D-AB29-78D53ABA7FB9}"/>
              </a:ext>
            </a:extLst>
          </p:cNvPr>
          <p:cNvCxnSpPr>
            <a:cxnSpLocks/>
          </p:cNvCxnSpPr>
          <p:nvPr/>
        </p:nvCxnSpPr>
        <p:spPr>
          <a:xfrm flipH="1">
            <a:off x="5617670" y="3845784"/>
            <a:ext cx="404544" cy="405385"/>
          </a:xfrm>
          <a:prstGeom prst="straightConnector1">
            <a:avLst/>
          </a:prstGeom>
          <a:ln w="28575"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>
            <a:extLst>
              <a:ext uri="{FF2B5EF4-FFF2-40B4-BE49-F238E27FC236}">
                <a16:creationId xmlns:a16="http://schemas.microsoft.com/office/drawing/2014/main" id="{EB94C654-90E8-4BEB-8C6B-F0A91A084A73}"/>
              </a:ext>
            </a:extLst>
          </p:cNvPr>
          <p:cNvCxnSpPr>
            <a:cxnSpLocks/>
          </p:cNvCxnSpPr>
          <p:nvPr/>
        </p:nvCxnSpPr>
        <p:spPr>
          <a:xfrm flipH="1">
            <a:off x="5452759" y="3447950"/>
            <a:ext cx="569455" cy="93982"/>
          </a:xfrm>
          <a:prstGeom prst="straightConnector1">
            <a:avLst/>
          </a:prstGeom>
          <a:ln w="28575"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33211F43-32E2-4F5B-9192-371DF0FD558E}"/>
              </a:ext>
            </a:extLst>
          </p:cNvPr>
          <p:cNvCxnSpPr>
            <a:cxnSpLocks/>
          </p:cNvCxnSpPr>
          <p:nvPr/>
        </p:nvCxnSpPr>
        <p:spPr>
          <a:xfrm>
            <a:off x="6764090" y="1741386"/>
            <a:ext cx="226704" cy="600598"/>
          </a:xfrm>
          <a:prstGeom prst="straightConnector1">
            <a:avLst/>
          </a:prstGeom>
          <a:ln w="28575"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Sous-titre 46">
            <a:extLst>
              <a:ext uri="{FF2B5EF4-FFF2-40B4-BE49-F238E27FC236}">
                <a16:creationId xmlns:a16="http://schemas.microsoft.com/office/drawing/2014/main" id="{6D1C578B-1A95-4920-B66B-183F4962C58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480258" y="4480834"/>
            <a:ext cx="3417888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Astuce : les défenseurs doivent défendre un maximum debout pour éviter un penalty</a:t>
            </a:r>
          </a:p>
        </p:txBody>
      </p:sp>
    </p:spTree>
    <p:extLst>
      <p:ext uri="{BB962C8B-B14F-4D97-AF65-F5344CB8AC3E}">
        <p14:creationId xmlns:p14="http://schemas.microsoft.com/office/powerpoint/2010/main" val="390299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428ACC-71EC-4171-9527-10983BA6B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AF26F9E-1ADA-4D79-B546-DC014AEDA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0258" y="896510"/>
            <a:ext cx="3095912" cy="1987847"/>
          </a:xfrm>
        </p:spPr>
        <p:txBody>
          <a:bodyPr>
            <a:noAutofit/>
          </a:bodyPr>
          <a:lstStyle/>
          <a:p>
            <a:pPr algn="ctr"/>
            <a:r>
              <a:rPr lang="fr-FR" sz="2000" b="1" u="sng" dirty="0">
                <a:solidFill>
                  <a:srgbClr val="FF0000"/>
                </a:solidFill>
              </a:rPr>
              <a:t>Séance de duels </a:t>
            </a:r>
            <a:r>
              <a:rPr lang="fr-FR" sz="2400" b="1" u="sng" dirty="0">
                <a:solidFill>
                  <a:srgbClr val="FF0000"/>
                </a:solidFill>
              </a:rPr>
              <a:t>évolutive</a:t>
            </a:r>
            <a:br>
              <a:rPr lang="fr-FR" sz="2000" b="1" u="sng" dirty="0">
                <a:solidFill>
                  <a:srgbClr val="FF0000"/>
                </a:solidFill>
              </a:rPr>
            </a:br>
            <a:r>
              <a:rPr lang="fr-FR" sz="2000" b="1" u="sng" dirty="0">
                <a:solidFill>
                  <a:srgbClr val="FF0000"/>
                </a:solidFill>
              </a:rPr>
              <a:t>16 JOUEURS + 2 GDB</a:t>
            </a:r>
            <a:br>
              <a:rPr lang="fr-FR" sz="2000" b="1" u="sng" dirty="0">
                <a:solidFill>
                  <a:srgbClr val="FF0000"/>
                </a:solidFill>
              </a:rPr>
            </a:br>
            <a:br>
              <a:rPr lang="fr-FR" sz="1600" dirty="0"/>
            </a:br>
            <a:r>
              <a:rPr lang="fr-FR" sz="2000" b="1" dirty="0">
                <a:highlight>
                  <a:srgbClr val="FFFF00"/>
                </a:highlight>
              </a:rPr>
              <a:t>D) 8c8  sur 1 zone</a:t>
            </a:r>
            <a:br>
              <a:rPr lang="fr-FR" sz="2000" b="1" dirty="0">
                <a:highlight>
                  <a:srgbClr val="FFFF00"/>
                </a:highlight>
              </a:rPr>
            </a:br>
            <a:r>
              <a:rPr lang="fr-FR" sz="2000" b="1" dirty="0">
                <a:highlight>
                  <a:srgbClr val="FFFF00"/>
                </a:highlight>
              </a:rPr>
              <a:t> </a:t>
            </a:r>
            <a:br>
              <a:rPr lang="fr-FR" sz="1800" b="1" dirty="0"/>
            </a:br>
            <a:br>
              <a:rPr lang="fr-FR" sz="1800" b="1" dirty="0"/>
            </a:br>
            <a:endParaRPr lang="fr-FR" sz="2000" b="1" dirty="0"/>
          </a:p>
        </p:txBody>
      </p:sp>
      <p:pic>
        <p:nvPicPr>
          <p:cNvPr id="5" name="Image 4" descr="Une image contenant herbe, football, homme, jouant&#10;&#10;Description générée automatiquement">
            <a:extLst>
              <a:ext uri="{FF2B5EF4-FFF2-40B4-BE49-F238E27FC236}">
                <a16:creationId xmlns:a16="http://schemas.microsoft.com/office/drawing/2014/main" id="{59FC84E1-0C05-41EC-8595-CE6D02D03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77" y="273854"/>
            <a:ext cx="7979927" cy="594504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A22713B-ABB6-4391-97F9-0449A2B9B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294754"/>
            <a:ext cx="32004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D4480B4-953D-41FA-9052-09AB3A026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230D45E-440B-4CAC-8729-8835FD7595AE}"/>
              </a:ext>
            </a:extLst>
          </p:cNvPr>
          <p:cNvSpPr txBox="1"/>
          <p:nvPr/>
        </p:nvSpPr>
        <p:spPr>
          <a:xfrm>
            <a:off x="4579366" y="1556573"/>
            <a:ext cx="3401961" cy="3374129"/>
          </a:xfrm>
          <a:prstGeom prst="rect">
            <a:avLst/>
          </a:prstGeom>
          <a:noFill/>
          <a:ln w="28575">
            <a:solidFill>
              <a:srgbClr val="FFFF00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5121DC5-E2F0-43B3-B87B-4DA3E9E751F1}"/>
              </a:ext>
            </a:extLst>
          </p:cNvPr>
          <p:cNvSpPr/>
          <p:nvPr/>
        </p:nvSpPr>
        <p:spPr>
          <a:xfrm>
            <a:off x="4217437" y="2791824"/>
            <a:ext cx="364396" cy="8677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D4FA358-FFEF-4315-9B85-932F66BE46F4}"/>
              </a:ext>
            </a:extLst>
          </p:cNvPr>
          <p:cNvSpPr/>
          <p:nvPr/>
        </p:nvSpPr>
        <p:spPr>
          <a:xfrm>
            <a:off x="7776714" y="2800746"/>
            <a:ext cx="364396" cy="8677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moticône 16">
            <a:extLst>
              <a:ext uri="{FF2B5EF4-FFF2-40B4-BE49-F238E27FC236}">
                <a16:creationId xmlns:a16="http://schemas.microsoft.com/office/drawing/2014/main" id="{FEC70C79-F6D1-4A10-B7BC-55BC7C855EAD}"/>
              </a:ext>
            </a:extLst>
          </p:cNvPr>
          <p:cNvSpPr/>
          <p:nvPr/>
        </p:nvSpPr>
        <p:spPr>
          <a:xfrm>
            <a:off x="4842588" y="1810139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Émoticône 17">
            <a:extLst>
              <a:ext uri="{FF2B5EF4-FFF2-40B4-BE49-F238E27FC236}">
                <a16:creationId xmlns:a16="http://schemas.microsoft.com/office/drawing/2014/main" id="{AA89BB7B-AB44-4560-BE8C-BA4709E2F11E}"/>
              </a:ext>
            </a:extLst>
          </p:cNvPr>
          <p:cNvSpPr/>
          <p:nvPr/>
        </p:nvSpPr>
        <p:spPr>
          <a:xfrm>
            <a:off x="4842588" y="2772395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Émoticône 18">
            <a:extLst>
              <a:ext uri="{FF2B5EF4-FFF2-40B4-BE49-F238E27FC236}">
                <a16:creationId xmlns:a16="http://schemas.microsoft.com/office/drawing/2014/main" id="{5BBBB347-F35B-4F9A-BACC-694E94B5F406}"/>
              </a:ext>
            </a:extLst>
          </p:cNvPr>
          <p:cNvSpPr/>
          <p:nvPr/>
        </p:nvSpPr>
        <p:spPr>
          <a:xfrm>
            <a:off x="4763276" y="3853632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Émoticône 19">
            <a:extLst>
              <a:ext uri="{FF2B5EF4-FFF2-40B4-BE49-F238E27FC236}">
                <a16:creationId xmlns:a16="http://schemas.microsoft.com/office/drawing/2014/main" id="{88124245-C9A9-4957-A739-917EA68A5B01}"/>
              </a:ext>
            </a:extLst>
          </p:cNvPr>
          <p:cNvSpPr/>
          <p:nvPr/>
        </p:nvSpPr>
        <p:spPr>
          <a:xfrm>
            <a:off x="5138461" y="4629249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Émoticône 24">
            <a:extLst>
              <a:ext uri="{FF2B5EF4-FFF2-40B4-BE49-F238E27FC236}">
                <a16:creationId xmlns:a16="http://schemas.microsoft.com/office/drawing/2014/main" id="{166A2D1C-9D90-414A-89AE-F2265AA1E683}"/>
              </a:ext>
            </a:extLst>
          </p:cNvPr>
          <p:cNvSpPr/>
          <p:nvPr/>
        </p:nvSpPr>
        <p:spPr>
          <a:xfrm>
            <a:off x="5404186" y="1841169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Émoticône 25">
            <a:extLst>
              <a:ext uri="{FF2B5EF4-FFF2-40B4-BE49-F238E27FC236}">
                <a16:creationId xmlns:a16="http://schemas.microsoft.com/office/drawing/2014/main" id="{77797F27-A361-46A3-9C45-F0BB9F0F884B}"/>
              </a:ext>
            </a:extLst>
          </p:cNvPr>
          <p:cNvSpPr/>
          <p:nvPr/>
        </p:nvSpPr>
        <p:spPr>
          <a:xfrm>
            <a:off x="5404186" y="2686102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Émoticône 26">
            <a:extLst>
              <a:ext uri="{FF2B5EF4-FFF2-40B4-BE49-F238E27FC236}">
                <a16:creationId xmlns:a16="http://schemas.microsoft.com/office/drawing/2014/main" id="{DA29FA0F-12A2-4BE6-BE80-657D8182EA78}"/>
              </a:ext>
            </a:extLst>
          </p:cNvPr>
          <p:cNvSpPr/>
          <p:nvPr/>
        </p:nvSpPr>
        <p:spPr>
          <a:xfrm>
            <a:off x="5245828" y="3537072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Émoticône 27">
            <a:extLst>
              <a:ext uri="{FF2B5EF4-FFF2-40B4-BE49-F238E27FC236}">
                <a16:creationId xmlns:a16="http://schemas.microsoft.com/office/drawing/2014/main" id="{B185596A-61B8-4D56-8137-14E6EC1DD57F}"/>
              </a:ext>
            </a:extLst>
          </p:cNvPr>
          <p:cNvSpPr/>
          <p:nvPr/>
        </p:nvSpPr>
        <p:spPr>
          <a:xfrm>
            <a:off x="5462712" y="4225998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Émoticône 28">
            <a:extLst>
              <a:ext uri="{FF2B5EF4-FFF2-40B4-BE49-F238E27FC236}">
                <a16:creationId xmlns:a16="http://schemas.microsoft.com/office/drawing/2014/main" id="{013C44A1-A4C9-4825-AC03-2569CD3C817F}"/>
              </a:ext>
            </a:extLst>
          </p:cNvPr>
          <p:cNvSpPr/>
          <p:nvPr/>
        </p:nvSpPr>
        <p:spPr>
          <a:xfrm>
            <a:off x="7044626" y="4388948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Émoticône 29">
            <a:extLst>
              <a:ext uri="{FF2B5EF4-FFF2-40B4-BE49-F238E27FC236}">
                <a16:creationId xmlns:a16="http://schemas.microsoft.com/office/drawing/2014/main" id="{D24BF51D-50BA-4CAF-BE1B-6FBAF4A5E2E4}"/>
              </a:ext>
            </a:extLst>
          </p:cNvPr>
          <p:cNvSpPr/>
          <p:nvPr/>
        </p:nvSpPr>
        <p:spPr>
          <a:xfrm>
            <a:off x="6792722" y="3449193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Émoticône 30">
            <a:extLst>
              <a:ext uri="{FF2B5EF4-FFF2-40B4-BE49-F238E27FC236}">
                <a16:creationId xmlns:a16="http://schemas.microsoft.com/office/drawing/2014/main" id="{23C7FCAA-B112-4300-8491-A412DE1AD4C5}"/>
              </a:ext>
            </a:extLst>
          </p:cNvPr>
          <p:cNvSpPr/>
          <p:nvPr/>
        </p:nvSpPr>
        <p:spPr>
          <a:xfrm>
            <a:off x="7143223" y="2864731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Émoticône 31">
            <a:extLst>
              <a:ext uri="{FF2B5EF4-FFF2-40B4-BE49-F238E27FC236}">
                <a16:creationId xmlns:a16="http://schemas.microsoft.com/office/drawing/2014/main" id="{C19CEA81-C973-4A5A-B3FB-B805FB48AEE5}"/>
              </a:ext>
            </a:extLst>
          </p:cNvPr>
          <p:cNvSpPr/>
          <p:nvPr/>
        </p:nvSpPr>
        <p:spPr>
          <a:xfrm>
            <a:off x="7082519" y="1746111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Émoticône 32">
            <a:extLst>
              <a:ext uri="{FF2B5EF4-FFF2-40B4-BE49-F238E27FC236}">
                <a16:creationId xmlns:a16="http://schemas.microsoft.com/office/drawing/2014/main" id="{AAAD4566-5B5F-4E6B-A927-145A310CA354}"/>
              </a:ext>
            </a:extLst>
          </p:cNvPr>
          <p:cNvSpPr/>
          <p:nvPr/>
        </p:nvSpPr>
        <p:spPr>
          <a:xfrm>
            <a:off x="7931837" y="3081900"/>
            <a:ext cx="223934" cy="242592"/>
          </a:xfrm>
          <a:prstGeom prst="smileyFac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Émoticône 33">
            <a:extLst>
              <a:ext uri="{FF2B5EF4-FFF2-40B4-BE49-F238E27FC236}">
                <a16:creationId xmlns:a16="http://schemas.microsoft.com/office/drawing/2014/main" id="{58C3F230-0F7F-4244-A35A-4F86795FBADE}"/>
              </a:ext>
            </a:extLst>
          </p:cNvPr>
          <p:cNvSpPr/>
          <p:nvPr/>
        </p:nvSpPr>
        <p:spPr>
          <a:xfrm>
            <a:off x="4217437" y="3104392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Émoticône 20">
            <a:extLst>
              <a:ext uri="{FF2B5EF4-FFF2-40B4-BE49-F238E27FC236}">
                <a16:creationId xmlns:a16="http://schemas.microsoft.com/office/drawing/2014/main" id="{1F0D729C-6720-41A5-891D-9640B6471207}"/>
              </a:ext>
            </a:extLst>
          </p:cNvPr>
          <p:cNvSpPr/>
          <p:nvPr/>
        </p:nvSpPr>
        <p:spPr>
          <a:xfrm>
            <a:off x="7007361" y="2341984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Émoticône 21">
            <a:extLst>
              <a:ext uri="{FF2B5EF4-FFF2-40B4-BE49-F238E27FC236}">
                <a16:creationId xmlns:a16="http://schemas.microsoft.com/office/drawing/2014/main" id="{0A5948BC-B634-4B16-9B39-5ED527FF0E07}"/>
              </a:ext>
            </a:extLst>
          </p:cNvPr>
          <p:cNvSpPr/>
          <p:nvPr/>
        </p:nvSpPr>
        <p:spPr>
          <a:xfrm>
            <a:off x="7090790" y="3460604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Émoticône 22">
            <a:extLst>
              <a:ext uri="{FF2B5EF4-FFF2-40B4-BE49-F238E27FC236}">
                <a16:creationId xmlns:a16="http://schemas.microsoft.com/office/drawing/2014/main" id="{4E83B54B-5EE6-4C8E-81BD-8B94604BF576}"/>
              </a:ext>
            </a:extLst>
          </p:cNvPr>
          <p:cNvSpPr/>
          <p:nvPr/>
        </p:nvSpPr>
        <p:spPr>
          <a:xfrm>
            <a:off x="6484919" y="3288898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Émoticône 23">
            <a:extLst>
              <a:ext uri="{FF2B5EF4-FFF2-40B4-BE49-F238E27FC236}">
                <a16:creationId xmlns:a16="http://schemas.microsoft.com/office/drawing/2014/main" id="{90E40C26-77BB-432D-8BF3-A91F5EBDF7FB}"/>
              </a:ext>
            </a:extLst>
          </p:cNvPr>
          <p:cNvSpPr/>
          <p:nvPr/>
        </p:nvSpPr>
        <p:spPr>
          <a:xfrm>
            <a:off x="6229267" y="4565881"/>
            <a:ext cx="223934" cy="24259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5C6C3E5F-7882-4DBE-9423-7753828B4F11}"/>
              </a:ext>
            </a:extLst>
          </p:cNvPr>
          <p:cNvCxnSpPr>
            <a:cxnSpLocks/>
          </p:cNvCxnSpPr>
          <p:nvPr/>
        </p:nvCxnSpPr>
        <p:spPr>
          <a:xfrm>
            <a:off x="4491399" y="3335349"/>
            <a:ext cx="305301" cy="53490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5AE305EE-2B8E-4C65-A3F4-944759AEDD4B}"/>
              </a:ext>
            </a:extLst>
          </p:cNvPr>
          <p:cNvCxnSpPr>
            <a:cxnSpLocks/>
          </p:cNvCxnSpPr>
          <p:nvPr/>
        </p:nvCxnSpPr>
        <p:spPr>
          <a:xfrm>
            <a:off x="4949308" y="4066851"/>
            <a:ext cx="242600" cy="52267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9E92B6A5-4433-4915-870F-2D221D6FA37A}"/>
              </a:ext>
            </a:extLst>
          </p:cNvPr>
          <p:cNvCxnSpPr>
            <a:cxnSpLocks/>
          </p:cNvCxnSpPr>
          <p:nvPr/>
        </p:nvCxnSpPr>
        <p:spPr>
          <a:xfrm flipH="1">
            <a:off x="6469182" y="4359385"/>
            <a:ext cx="451100" cy="272155"/>
          </a:xfrm>
          <a:prstGeom prst="straightConnector1">
            <a:avLst/>
          </a:prstGeom>
          <a:ln w="28575"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8B5D43A6-2378-49A4-9FEF-34707B46A185}"/>
              </a:ext>
            </a:extLst>
          </p:cNvPr>
          <p:cNvCxnSpPr>
            <a:cxnSpLocks/>
          </p:cNvCxnSpPr>
          <p:nvPr/>
        </p:nvCxnSpPr>
        <p:spPr>
          <a:xfrm flipV="1">
            <a:off x="6287446" y="3582238"/>
            <a:ext cx="293248" cy="94794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>
            <a:extLst>
              <a:ext uri="{FF2B5EF4-FFF2-40B4-BE49-F238E27FC236}">
                <a16:creationId xmlns:a16="http://schemas.microsoft.com/office/drawing/2014/main" id="{86374CE7-4963-477B-A270-A598363CCC11}"/>
              </a:ext>
            </a:extLst>
          </p:cNvPr>
          <p:cNvCxnSpPr>
            <a:cxnSpLocks/>
          </p:cNvCxnSpPr>
          <p:nvPr/>
        </p:nvCxnSpPr>
        <p:spPr>
          <a:xfrm flipV="1">
            <a:off x="6688992" y="2570563"/>
            <a:ext cx="472258" cy="74748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Image 53" descr="Une image contenant dessin&#10;&#10;Description générée automatiquement">
            <a:extLst>
              <a:ext uri="{FF2B5EF4-FFF2-40B4-BE49-F238E27FC236}">
                <a16:creationId xmlns:a16="http://schemas.microsoft.com/office/drawing/2014/main" id="{C2862C10-5ECD-41AD-9A25-657811AC8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77" y="4972448"/>
            <a:ext cx="1042999" cy="1296546"/>
          </a:xfrm>
          <a:prstGeom prst="rect">
            <a:avLst/>
          </a:prstGeom>
        </p:spPr>
      </p:pic>
      <p:cxnSp>
        <p:nvCxnSpPr>
          <p:cNvPr id="60" name="Connecteur droit avec flèche 59">
            <a:extLst>
              <a:ext uri="{FF2B5EF4-FFF2-40B4-BE49-F238E27FC236}">
                <a16:creationId xmlns:a16="http://schemas.microsoft.com/office/drawing/2014/main" id="{71A1E52E-F119-482A-A885-DD71D241F159}"/>
              </a:ext>
            </a:extLst>
          </p:cNvPr>
          <p:cNvCxnSpPr>
            <a:cxnSpLocks/>
          </p:cNvCxnSpPr>
          <p:nvPr/>
        </p:nvCxnSpPr>
        <p:spPr>
          <a:xfrm flipV="1">
            <a:off x="5322274" y="4716215"/>
            <a:ext cx="892315" cy="10664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>
            <a:extLst>
              <a:ext uri="{FF2B5EF4-FFF2-40B4-BE49-F238E27FC236}">
                <a16:creationId xmlns:a16="http://schemas.microsoft.com/office/drawing/2014/main" id="{7DC7BFB8-F808-4D7D-AB29-78D53ABA7FB9}"/>
              </a:ext>
            </a:extLst>
          </p:cNvPr>
          <p:cNvCxnSpPr>
            <a:cxnSpLocks/>
          </p:cNvCxnSpPr>
          <p:nvPr/>
        </p:nvCxnSpPr>
        <p:spPr>
          <a:xfrm flipH="1">
            <a:off x="5617670" y="3845784"/>
            <a:ext cx="404544" cy="405385"/>
          </a:xfrm>
          <a:prstGeom prst="straightConnector1">
            <a:avLst/>
          </a:prstGeom>
          <a:ln w="28575"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>
            <a:extLst>
              <a:ext uri="{FF2B5EF4-FFF2-40B4-BE49-F238E27FC236}">
                <a16:creationId xmlns:a16="http://schemas.microsoft.com/office/drawing/2014/main" id="{EB94C654-90E8-4BEB-8C6B-F0A91A084A73}"/>
              </a:ext>
            </a:extLst>
          </p:cNvPr>
          <p:cNvCxnSpPr>
            <a:cxnSpLocks/>
          </p:cNvCxnSpPr>
          <p:nvPr/>
        </p:nvCxnSpPr>
        <p:spPr>
          <a:xfrm flipH="1">
            <a:off x="5452759" y="3447950"/>
            <a:ext cx="569455" cy="93982"/>
          </a:xfrm>
          <a:prstGeom prst="straightConnector1">
            <a:avLst/>
          </a:prstGeom>
          <a:ln w="28575"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33211F43-32E2-4F5B-9192-371DF0FD558E}"/>
              </a:ext>
            </a:extLst>
          </p:cNvPr>
          <p:cNvCxnSpPr>
            <a:cxnSpLocks/>
          </p:cNvCxnSpPr>
          <p:nvPr/>
        </p:nvCxnSpPr>
        <p:spPr>
          <a:xfrm>
            <a:off x="6764090" y="1741386"/>
            <a:ext cx="226704" cy="600598"/>
          </a:xfrm>
          <a:prstGeom prst="straightConnector1">
            <a:avLst/>
          </a:prstGeom>
          <a:ln w="28575"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ous-titre 39">
            <a:extLst>
              <a:ext uri="{FF2B5EF4-FFF2-40B4-BE49-F238E27FC236}">
                <a16:creationId xmlns:a16="http://schemas.microsoft.com/office/drawing/2014/main" id="{77841551-7319-4EF0-80D2-2DA8A9C8AE6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480258" y="4467817"/>
            <a:ext cx="3417888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Astuce : limiter le nombre de passes pour marquer afin de favoriser les duels</a:t>
            </a:r>
          </a:p>
        </p:txBody>
      </p:sp>
    </p:spTree>
    <p:extLst>
      <p:ext uri="{BB962C8B-B14F-4D97-AF65-F5344CB8AC3E}">
        <p14:creationId xmlns:p14="http://schemas.microsoft.com/office/powerpoint/2010/main" val="202446462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347</Words>
  <Application>Microsoft Office PowerPoint</Application>
  <PresentationFormat>Grand écran</PresentationFormat>
  <Paragraphs>11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RetrospectVTI</vt:lpstr>
      <vt:lpstr>Séance de duels évolutive 16 JOUEURS + 2 GDB  Au départ les joueurs sont cloisonnés dans leur zone en 1c1 sur 8 zones  A) 1c1  Possibilité de dribbler, de tirer, de  centrer ou de passer à un partenaire pour attaquer. Les attaquants disposent d’une zone de décrochage dans laquelle ils sont inattaquables. Quand les défenseurs récupèrent le ballon ils jouent avec leurs attaquants</vt:lpstr>
      <vt:lpstr>Séance de duels évolutive 16 JOUEURS + 2 GDB  B) 2c2  sur 4 zones  Les attaquants disposent d’une zone de décrochage dans laquelle ils sont inattaquables. Quand les défenseurs récupèrent le ballon ils jouent avec leurs attaquants  variante : les attaquants peuvent permuter et changer de zone à la condition que les 4 zones soient occupés</vt:lpstr>
      <vt:lpstr>Séance de duels évolutive 16 JOUEURS + 2 GDB  B) 2c2  sur 4 zones   Les attaquants disposent d’une zone de décrochage dans laquelle ils sont inattaquables. Quand les défenseurs récupèrent le ballon ils jouent avec leurs attaquants  variante pour travailler la relation latéral/excentré: possibilité de jouer le 2c2verticalement</vt:lpstr>
      <vt:lpstr>Séance de duels évolutive 16 JOUEURS + 2 GDB  C) 4c4  sur 2 zones   Les attaquants disposent d’une zone de décrochage dans laquelle ils sont inattaquables. Quand les défenseurs récupèrent le ballon ils jouent avec leurs attaquants</vt:lpstr>
      <vt:lpstr>Séance de duels évolutive 16 JOUEURS + 2 GDB  D) 8c8  sur 1 zone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Séance de duels évolutive A) 1c1 : possibilité de centrer ou de passer </dc:title>
  <dc:creator>olivier frapolli</dc:creator>
  <cp:lastModifiedBy>olivier frapolli</cp:lastModifiedBy>
  <cp:revision>6</cp:revision>
  <dcterms:created xsi:type="dcterms:W3CDTF">2020-03-23T17:36:34Z</dcterms:created>
  <dcterms:modified xsi:type="dcterms:W3CDTF">2020-03-23T18:21:39Z</dcterms:modified>
</cp:coreProperties>
</file>